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257" r:id="rId5"/>
    <p:sldId id="289" r:id="rId6"/>
    <p:sldId id="258" r:id="rId7"/>
    <p:sldId id="262" r:id="rId8"/>
    <p:sldId id="288" r:id="rId9"/>
    <p:sldId id="267" r:id="rId10"/>
    <p:sldId id="268" r:id="rId11"/>
    <p:sldId id="269" r:id="rId12"/>
    <p:sldId id="270" r:id="rId13"/>
    <p:sldId id="284" r:id="rId14"/>
    <p:sldId id="280" r:id="rId15"/>
    <p:sldId id="281" r:id="rId16"/>
    <p:sldId id="274" r:id="rId17"/>
    <p:sldId id="275" r:id="rId18"/>
    <p:sldId id="277" r:id="rId19"/>
    <p:sldId id="276" r:id="rId20"/>
    <p:sldId id="282" r:id="rId21"/>
    <p:sldId id="285" r:id="rId22"/>
    <p:sldId id="286" r:id="rId23"/>
    <p:sldId id="287" r:id="rId24"/>
    <p:sldId id="292" r:id="rId25"/>
    <p:sldId id="293" r:id="rId2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Gill Sans MT"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Gill Sans MT"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Gill Sans MT"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Gill Sans MT"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Gill Sans MT" pitchFamily="34" charset="0"/>
        <a:ea typeface="MS PGothic" pitchFamily="34" charset="-128"/>
        <a:cs typeface="+mn-cs"/>
      </a:defRPr>
    </a:lvl5pPr>
    <a:lvl6pPr marL="2286000" algn="l" defTabSz="914400" rtl="0" eaLnBrk="1" latinLnBrk="0" hangingPunct="1">
      <a:defRPr kern="1200">
        <a:solidFill>
          <a:schemeClr val="tx1"/>
        </a:solidFill>
        <a:latin typeface="Gill Sans MT" pitchFamily="34" charset="0"/>
        <a:ea typeface="MS PGothic" pitchFamily="34" charset="-128"/>
        <a:cs typeface="+mn-cs"/>
      </a:defRPr>
    </a:lvl6pPr>
    <a:lvl7pPr marL="2743200" algn="l" defTabSz="914400" rtl="0" eaLnBrk="1" latinLnBrk="0" hangingPunct="1">
      <a:defRPr kern="1200">
        <a:solidFill>
          <a:schemeClr val="tx1"/>
        </a:solidFill>
        <a:latin typeface="Gill Sans MT" pitchFamily="34" charset="0"/>
        <a:ea typeface="MS PGothic" pitchFamily="34" charset="-128"/>
        <a:cs typeface="+mn-cs"/>
      </a:defRPr>
    </a:lvl7pPr>
    <a:lvl8pPr marL="3200400" algn="l" defTabSz="914400" rtl="0" eaLnBrk="1" latinLnBrk="0" hangingPunct="1">
      <a:defRPr kern="1200">
        <a:solidFill>
          <a:schemeClr val="tx1"/>
        </a:solidFill>
        <a:latin typeface="Gill Sans MT" pitchFamily="34" charset="0"/>
        <a:ea typeface="MS PGothic" pitchFamily="34" charset="-128"/>
        <a:cs typeface="+mn-cs"/>
      </a:defRPr>
    </a:lvl8pPr>
    <a:lvl9pPr marL="3657600" algn="l" defTabSz="914400" rtl="0" eaLnBrk="1" latinLnBrk="0" hangingPunct="1">
      <a:defRPr kern="1200">
        <a:solidFill>
          <a:schemeClr val="tx1"/>
        </a:solidFill>
        <a:latin typeface="Gill Sans MT"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6868" autoAdjust="0"/>
  </p:normalViewPr>
  <p:slideViewPr>
    <p:cSldViewPr snapToGrid="0" snapToObjects="1">
      <p:cViewPr varScale="1">
        <p:scale>
          <a:sx n="107" d="100"/>
          <a:sy n="107" d="100"/>
        </p:scale>
        <p:origin x="560" y="160"/>
      </p:cViewPr>
      <p:guideLst>
        <p:guide orient="horz" pos="2160"/>
        <p:guide pos="2880"/>
      </p:guideLst>
    </p:cSldViewPr>
  </p:slideViewPr>
  <p:outlineViewPr>
    <p:cViewPr>
      <p:scale>
        <a:sx n="33" d="100"/>
        <a:sy n="33" d="100"/>
      </p:scale>
      <p:origin x="0" y="149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5D3453-DD4C-4DD3-8B35-A45E3C4E7F68}" type="datetimeFigureOut">
              <a:rPr lang="nl-NL" smtClean="0"/>
              <a:t>07-02-2020</a:t>
            </a:fld>
            <a:endParaRPr lang="nl-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335836-197D-4BE1-8B4A-3AA331BF22D0}" type="slidenum">
              <a:rPr lang="nl-NL" smtClean="0"/>
              <a:t>‹#›</a:t>
            </a:fld>
            <a:endParaRPr lang="nl-NL"/>
          </a:p>
        </p:txBody>
      </p:sp>
    </p:spTree>
    <p:extLst>
      <p:ext uri="{BB962C8B-B14F-4D97-AF65-F5344CB8AC3E}">
        <p14:creationId xmlns:p14="http://schemas.microsoft.com/office/powerpoint/2010/main" val="169815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A6335836-197D-4BE1-8B4A-3AA331BF22D0}" type="slidenum">
              <a:rPr lang="nl-NL" smtClean="0"/>
              <a:t>1</a:t>
            </a:fld>
            <a:endParaRPr lang="nl-NL"/>
          </a:p>
        </p:txBody>
      </p:sp>
    </p:spTree>
    <p:extLst>
      <p:ext uri="{BB962C8B-B14F-4D97-AF65-F5344CB8AC3E}">
        <p14:creationId xmlns:p14="http://schemas.microsoft.com/office/powerpoint/2010/main" val="1054817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The compiler will complain as follows:</a:t>
            </a:r>
          </a:p>
          <a:p>
            <a:r>
              <a:rPr lang="en-GB" dirty="0"/>
              <a:t>warning: implicit declaration of function ‘</a:t>
            </a:r>
            <a:r>
              <a:rPr lang="en-GB" dirty="0" err="1"/>
              <a:t>printHello</a:t>
            </a:r>
            <a:r>
              <a:rPr lang="en-GB" dirty="0"/>
              <a:t>’</a:t>
            </a:r>
            <a:endParaRPr lang="en-NL" dirty="0"/>
          </a:p>
        </p:txBody>
      </p:sp>
      <p:sp>
        <p:nvSpPr>
          <p:cNvPr id="4" name="Slide Number Placeholder 3"/>
          <p:cNvSpPr>
            <a:spLocks noGrp="1"/>
          </p:cNvSpPr>
          <p:nvPr>
            <p:ph type="sldNum" sz="quarter" idx="5"/>
          </p:nvPr>
        </p:nvSpPr>
        <p:spPr/>
        <p:txBody>
          <a:bodyPr/>
          <a:lstStyle/>
          <a:p>
            <a:fld id="{A6335836-197D-4BE1-8B4A-3AA331BF22D0}" type="slidenum">
              <a:rPr lang="nl-NL" smtClean="0"/>
              <a:t>18</a:t>
            </a:fld>
            <a:endParaRPr lang="nl-NL"/>
          </a:p>
        </p:txBody>
      </p:sp>
    </p:spTree>
    <p:extLst>
      <p:ext uri="{BB962C8B-B14F-4D97-AF65-F5344CB8AC3E}">
        <p14:creationId xmlns:p14="http://schemas.microsoft.com/office/powerpoint/2010/main" val="14939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from OOP2</a:t>
            </a:r>
          </a:p>
          <a:p>
            <a:endParaRPr lang="en-US" dirty="0"/>
          </a:p>
          <a:p>
            <a:r>
              <a:rPr lang="en-US" dirty="0"/>
              <a:t>Multiple include security: https://</a:t>
            </a:r>
            <a:r>
              <a:rPr lang="en-US" dirty="0" err="1"/>
              <a:t>en.wikipedia.org</a:t>
            </a:r>
            <a:r>
              <a:rPr lang="en-US" dirty="0"/>
              <a:t>/wiki/</a:t>
            </a:r>
            <a:r>
              <a:rPr lang="en-US" dirty="0" err="1"/>
              <a:t>Include_guard</a:t>
            </a:r>
            <a:endParaRPr lang="en-US" dirty="0"/>
          </a:p>
        </p:txBody>
      </p:sp>
      <p:sp>
        <p:nvSpPr>
          <p:cNvPr id="4" name="Slide Number Placeholder 3"/>
          <p:cNvSpPr>
            <a:spLocks noGrp="1"/>
          </p:cNvSpPr>
          <p:nvPr>
            <p:ph type="sldNum" sz="quarter" idx="10"/>
          </p:nvPr>
        </p:nvSpPr>
        <p:spPr/>
        <p:txBody>
          <a:bodyPr/>
          <a:lstStyle/>
          <a:p>
            <a:fld id="{A6335836-197D-4BE1-8B4A-3AA331BF22D0}" type="slidenum">
              <a:rPr lang="nl-NL" smtClean="0"/>
              <a:t>20</a:t>
            </a:fld>
            <a:endParaRPr lang="nl-NL"/>
          </a:p>
        </p:txBody>
      </p:sp>
    </p:spTree>
    <p:extLst>
      <p:ext uri="{BB962C8B-B14F-4D97-AF65-F5344CB8AC3E}">
        <p14:creationId xmlns:p14="http://schemas.microsoft.com/office/powerpoint/2010/main" val="297244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A6335836-197D-4BE1-8B4A-3AA331BF22D0}" type="slidenum">
              <a:rPr lang="nl-NL" smtClean="0"/>
              <a:t>22</a:t>
            </a:fld>
            <a:endParaRPr lang="nl-NL"/>
          </a:p>
        </p:txBody>
      </p:sp>
    </p:spTree>
    <p:extLst>
      <p:ext uri="{BB962C8B-B14F-4D97-AF65-F5344CB8AC3E}">
        <p14:creationId xmlns:p14="http://schemas.microsoft.com/office/powerpoint/2010/main" val="12508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762EBA-21FE-F24C-85AF-B21D7F491E26}" type="slidenum">
              <a:rPr lang="en-US" sz="1200"/>
              <a:pPr eaLnBrk="1" hangingPunct="1"/>
              <a:t>4</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There are lots of “language popularity indexes” out there. The reason this one is particularly interesting for us, is that Tiobe is an Eindhoven based company. Tiobe makes code quality checkers and works with lots of companies in this region. These are the languages that are being used here!</a:t>
            </a:r>
          </a:p>
        </p:txBody>
      </p:sp>
      <p:sp>
        <p:nvSpPr>
          <p:cNvPr id="4" name="Slide Number Placeholder 3"/>
          <p:cNvSpPr>
            <a:spLocks noGrp="1"/>
          </p:cNvSpPr>
          <p:nvPr>
            <p:ph type="sldNum" sz="quarter" idx="5"/>
          </p:nvPr>
        </p:nvSpPr>
        <p:spPr/>
        <p:txBody>
          <a:bodyPr/>
          <a:lstStyle/>
          <a:p>
            <a:fld id="{A6335836-197D-4BE1-8B4A-3AA331BF22D0}" type="slidenum">
              <a:rPr lang="nl-NL" smtClean="0"/>
              <a:t>7</a:t>
            </a:fld>
            <a:endParaRPr lang="nl-NL"/>
          </a:p>
        </p:txBody>
      </p:sp>
    </p:spTree>
    <p:extLst>
      <p:ext uri="{BB962C8B-B14F-4D97-AF65-F5344CB8AC3E}">
        <p14:creationId xmlns:p14="http://schemas.microsoft.com/office/powerpoint/2010/main" val="132737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Descent to C is an article written for people who are used to “higher” languages such as C# and Java. It gives a lot of insight into ‘why’ certain choices have been made.</a:t>
            </a:r>
          </a:p>
        </p:txBody>
      </p:sp>
      <p:sp>
        <p:nvSpPr>
          <p:cNvPr id="4" name="Slide Number Placeholder 3"/>
          <p:cNvSpPr>
            <a:spLocks noGrp="1"/>
          </p:cNvSpPr>
          <p:nvPr>
            <p:ph type="sldNum" sz="quarter" idx="10"/>
          </p:nvPr>
        </p:nvSpPr>
        <p:spPr/>
        <p:txBody>
          <a:bodyPr/>
          <a:lstStyle/>
          <a:p>
            <a:fld id="{A6335836-197D-4BE1-8B4A-3AA331BF22D0}" type="slidenum">
              <a:rPr lang="nl-NL" smtClean="0"/>
              <a:t>12</a:t>
            </a:fld>
            <a:endParaRPr lang="nl-NL"/>
          </a:p>
        </p:txBody>
      </p:sp>
    </p:spTree>
    <p:extLst>
      <p:ext uri="{BB962C8B-B14F-4D97-AF65-F5344CB8AC3E}">
        <p14:creationId xmlns:p14="http://schemas.microsoft.com/office/powerpoint/2010/main" val="186721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C# and C start their program in a ”main” function</a:t>
            </a:r>
          </a:p>
          <a:p>
            <a:endParaRPr lang="en-US" dirty="0"/>
          </a:p>
          <a:p>
            <a:r>
              <a:rPr lang="en-US" dirty="0"/>
              <a:t>Beware: on an Arduino, this main function is hidden, it looks something like this:</a:t>
            </a:r>
          </a:p>
          <a:p>
            <a:r>
              <a:rPr lang="en-US" dirty="0">
                <a:latin typeface="Courier New" panose="02070309020205020404" pitchFamily="49" charset="0"/>
                <a:cs typeface="Courier New" panose="02070309020205020404" pitchFamily="49" charset="0"/>
              </a:rPr>
              <a:t>int main()</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setup();</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while(true)</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loop();</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0;</a:t>
            </a:r>
          </a:p>
          <a:p>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0"/>
          </p:nvPr>
        </p:nvSpPr>
        <p:spPr/>
        <p:txBody>
          <a:bodyPr/>
          <a:lstStyle/>
          <a:p>
            <a:fld id="{A6335836-197D-4BE1-8B4A-3AA331BF22D0}" type="slidenum">
              <a:rPr lang="nl-NL" smtClean="0"/>
              <a:t>13</a:t>
            </a:fld>
            <a:endParaRPr lang="nl-NL"/>
          </a:p>
        </p:txBody>
      </p:sp>
    </p:spTree>
    <p:extLst>
      <p:ext uri="{BB962C8B-B14F-4D97-AF65-F5344CB8AC3E}">
        <p14:creationId xmlns:p14="http://schemas.microsoft.com/office/powerpoint/2010/main" val="129604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335836-197D-4BE1-8B4A-3AA331BF22D0}" type="slidenum">
              <a:rPr lang="nl-NL" smtClean="0"/>
              <a:t>14</a:t>
            </a:fld>
            <a:endParaRPr lang="nl-NL"/>
          </a:p>
        </p:txBody>
      </p:sp>
    </p:spTree>
    <p:extLst>
      <p:ext uri="{BB962C8B-B14F-4D97-AF65-F5344CB8AC3E}">
        <p14:creationId xmlns:p14="http://schemas.microsoft.com/office/powerpoint/2010/main" val="3482869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contrary to what you are used to on the Windows </a:t>
            </a:r>
            <a:r>
              <a:rPr lang="en-US" dirty="0" err="1"/>
              <a:t>commandline</a:t>
            </a:r>
            <a:r>
              <a:rPr lang="en-US" dirty="0"/>
              <a:t>, in Linux . (your current directory) is not added to the path.</a:t>
            </a:r>
          </a:p>
          <a:p>
            <a:r>
              <a:rPr lang="en-US" dirty="0"/>
              <a:t>This is done for security reasons, more information:</a:t>
            </a:r>
            <a:endParaRPr lang="en-US" baseline="0" dirty="0"/>
          </a:p>
          <a:p>
            <a:r>
              <a:rPr lang="en-US" dirty="0"/>
              <a:t>http://</a:t>
            </a:r>
            <a:r>
              <a:rPr lang="en-US" dirty="0" err="1"/>
              <a:t>superuser.com</a:t>
            </a:r>
            <a:r>
              <a:rPr lang="en-US" dirty="0"/>
              <a:t>/questions/350844/how-to-permanently-add-current-directory-to-path-in-</a:t>
            </a:r>
            <a:r>
              <a:rPr lang="en-US" dirty="0" err="1"/>
              <a:t>linux</a:t>
            </a:r>
            <a:r>
              <a:rPr lang="en-US" dirty="0"/>
              <a:t>/350847#350847 (especially the first 2 reactions to the answer)</a:t>
            </a:r>
          </a:p>
        </p:txBody>
      </p:sp>
      <p:sp>
        <p:nvSpPr>
          <p:cNvPr id="4" name="Slide Number Placeholder 3"/>
          <p:cNvSpPr>
            <a:spLocks noGrp="1"/>
          </p:cNvSpPr>
          <p:nvPr>
            <p:ph type="sldNum" sz="quarter" idx="10"/>
          </p:nvPr>
        </p:nvSpPr>
        <p:spPr/>
        <p:txBody>
          <a:bodyPr/>
          <a:lstStyle/>
          <a:p>
            <a:fld id="{A6335836-197D-4BE1-8B4A-3AA331BF22D0}" type="slidenum">
              <a:rPr lang="nl-NL" smtClean="0"/>
              <a:t>15</a:t>
            </a:fld>
            <a:endParaRPr lang="nl-NL"/>
          </a:p>
        </p:txBody>
      </p:sp>
    </p:spTree>
    <p:extLst>
      <p:ext uri="{BB962C8B-B14F-4D97-AF65-F5344CB8AC3E}">
        <p14:creationId xmlns:p14="http://schemas.microsoft.com/office/powerpoint/2010/main" val="149303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Technically this is not entirely correct: a method is a “function inside a class”. The difference is that a method needs a link to your current object: ‘this’, which is a (usually hidden) first parameter in a method.</a:t>
            </a:r>
          </a:p>
        </p:txBody>
      </p:sp>
      <p:sp>
        <p:nvSpPr>
          <p:cNvPr id="4" name="Slide Number Placeholder 3"/>
          <p:cNvSpPr>
            <a:spLocks noGrp="1"/>
          </p:cNvSpPr>
          <p:nvPr>
            <p:ph type="sldNum" sz="quarter" idx="5"/>
          </p:nvPr>
        </p:nvSpPr>
        <p:spPr/>
        <p:txBody>
          <a:bodyPr/>
          <a:lstStyle/>
          <a:p>
            <a:fld id="{A6335836-197D-4BE1-8B4A-3AA331BF22D0}" type="slidenum">
              <a:rPr lang="nl-NL" smtClean="0"/>
              <a:t>16</a:t>
            </a:fld>
            <a:endParaRPr lang="nl-NL"/>
          </a:p>
        </p:txBody>
      </p:sp>
    </p:spTree>
    <p:extLst>
      <p:ext uri="{BB962C8B-B14F-4D97-AF65-F5344CB8AC3E}">
        <p14:creationId xmlns:p14="http://schemas.microsoft.com/office/powerpoint/2010/main" val="3773439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in the T curriculum it is useful when you think of “blocks of functions” when developing a system. Such a block can be hardware or it can be software (a class, a module, a library, …). That’s the reason we simply use “class” diagrams in this course as well: to push you into working in smaller parts rather than one big whole.</a:t>
            </a:r>
          </a:p>
          <a:p>
            <a:r>
              <a:rPr lang="en-US" dirty="0"/>
              <a:t>Obviously: from a purist UML standpoint this is completely wrong: a class is a CLASS and nothing else. The practical point of view: you often think about how to develop your system, how to divide that whole into smaller blocks. In those cases you must use something to document what you are doing, why not use something you are learning in anyway (this semester in C#, later in C++).</a:t>
            </a:r>
          </a:p>
        </p:txBody>
      </p:sp>
      <p:sp>
        <p:nvSpPr>
          <p:cNvPr id="4" name="Slide Number Placeholder 3"/>
          <p:cNvSpPr>
            <a:spLocks noGrp="1"/>
          </p:cNvSpPr>
          <p:nvPr>
            <p:ph type="sldNum" sz="quarter" idx="10"/>
          </p:nvPr>
        </p:nvSpPr>
        <p:spPr/>
        <p:txBody>
          <a:bodyPr/>
          <a:lstStyle/>
          <a:p>
            <a:fld id="{A6335836-197D-4BE1-8B4A-3AA331BF22D0}" type="slidenum">
              <a:rPr lang="nl-NL" smtClean="0"/>
              <a:t>17</a:t>
            </a:fld>
            <a:endParaRPr lang="nl-NL"/>
          </a:p>
        </p:txBody>
      </p:sp>
    </p:spTree>
    <p:extLst>
      <p:ext uri="{BB962C8B-B14F-4D97-AF65-F5344CB8AC3E}">
        <p14:creationId xmlns:p14="http://schemas.microsoft.com/office/powerpoint/2010/main" val="3458327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68A3C2-6281-48D5-A7EB-194051E417F3}" type="datetimeFigureOut">
              <a:rPr lang="en-US"/>
              <a:pPr/>
              <a:t>2/7/20</a:t>
            </a:fld>
            <a:endParaRPr lang="nl-NL"/>
          </a:p>
        </p:txBody>
      </p:sp>
      <p:sp>
        <p:nvSpPr>
          <p:cNvPr id="5" name="Footer Placeholder 4"/>
          <p:cNvSpPr>
            <a:spLocks noGrp="1"/>
          </p:cNvSpPr>
          <p:nvPr>
            <p:ph type="ftr" sz="quarter" idx="11"/>
          </p:nvPr>
        </p:nvSpPr>
        <p:spPr/>
        <p:txBody>
          <a:bodyPr/>
          <a:lstStyle>
            <a:lvl1pPr>
              <a:defRPr/>
            </a:lvl1pPr>
          </a:lstStyle>
          <a:p>
            <a:pPr>
              <a:defRPr/>
            </a:pPr>
            <a:endParaRPr lang="nl-NL"/>
          </a:p>
        </p:txBody>
      </p:sp>
      <p:sp>
        <p:nvSpPr>
          <p:cNvPr id="6" name="Slide Number Placeholder 5"/>
          <p:cNvSpPr>
            <a:spLocks noGrp="1"/>
          </p:cNvSpPr>
          <p:nvPr>
            <p:ph type="sldNum" sz="quarter" idx="12"/>
          </p:nvPr>
        </p:nvSpPr>
        <p:spPr/>
        <p:txBody>
          <a:bodyPr/>
          <a:lstStyle>
            <a:lvl1pPr>
              <a:defRPr/>
            </a:lvl1pPr>
          </a:lstStyle>
          <a:p>
            <a:fld id="{C96DA29E-3ABA-457E-8FE7-10183B876082}" type="slidenum">
              <a:rPr lang="nl-NL"/>
              <a:pPr/>
              <a:t>‹#›</a:t>
            </a:fld>
            <a:endParaRPr lang="nl-NL"/>
          </a:p>
        </p:txBody>
      </p:sp>
    </p:spTree>
    <p:extLst>
      <p:ext uri="{BB962C8B-B14F-4D97-AF65-F5344CB8AC3E}">
        <p14:creationId xmlns:p14="http://schemas.microsoft.com/office/powerpoint/2010/main" val="3722941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476AEE9-0979-4979-81C7-36793DB08534}" type="datetimeFigureOut">
              <a:rPr lang="en-US"/>
              <a:pPr/>
              <a:t>2/7/20</a:t>
            </a:fld>
            <a:endParaRPr lang="nl-NL"/>
          </a:p>
        </p:txBody>
      </p:sp>
      <p:sp>
        <p:nvSpPr>
          <p:cNvPr id="5" name="Footer Placeholder 4"/>
          <p:cNvSpPr>
            <a:spLocks noGrp="1"/>
          </p:cNvSpPr>
          <p:nvPr>
            <p:ph type="ftr" sz="quarter" idx="11"/>
          </p:nvPr>
        </p:nvSpPr>
        <p:spPr/>
        <p:txBody>
          <a:bodyPr/>
          <a:lstStyle>
            <a:lvl1pPr>
              <a:defRPr/>
            </a:lvl1pPr>
          </a:lstStyle>
          <a:p>
            <a:pPr>
              <a:defRPr/>
            </a:pPr>
            <a:endParaRPr lang="nl-NL"/>
          </a:p>
        </p:txBody>
      </p:sp>
      <p:sp>
        <p:nvSpPr>
          <p:cNvPr id="6" name="Slide Number Placeholder 5"/>
          <p:cNvSpPr>
            <a:spLocks noGrp="1"/>
          </p:cNvSpPr>
          <p:nvPr>
            <p:ph type="sldNum" sz="quarter" idx="12"/>
          </p:nvPr>
        </p:nvSpPr>
        <p:spPr/>
        <p:txBody>
          <a:bodyPr/>
          <a:lstStyle>
            <a:lvl1pPr>
              <a:defRPr/>
            </a:lvl1pPr>
          </a:lstStyle>
          <a:p>
            <a:fld id="{00AC769D-9CF7-4275-B085-6B2FC3FF8A9C}" type="slidenum">
              <a:rPr lang="nl-NL"/>
              <a:pPr/>
              <a:t>‹#›</a:t>
            </a:fld>
            <a:endParaRPr lang="nl-NL"/>
          </a:p>
        </p:txBody>
      </p:sp>
    </p:spTree>
    <p:extLst>
      <p:ext uri="{BB962C8B-B14F-4D97-AF65-F5344CB8AC3E}">
        <p14:creationId xmlns:p14="http://schemas.microsoft.com/office/powerpoint/2010/main" val="190087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74C9440-5EB4-444C-AE5A-A28F69E37DFB}" type="datetimeFigureOut">
              <a:rPr lang="en-US"/>
              <a:pPr/>
              <a:t>2/7/20</a:t>
            </a:fld>
            <a:endParaRPr lang="nl-NL"/>
          </a:p>
        </p:txBody>
      </p:sp>
      <p:sp>
        <p:nvSpPr>
          <p:cNvPr id="5" name="Footer Placeholder 4"/>
          <p:cNvSpPr>
            <a:spLocks noGrp="1"/>
          </p:cNvSpPr>
          <p:nvPr>
            <p:ph type="ftr" sz="quarter" idx="11"/>
          </p:nvPr>
        </p:nvSpPr>
        <p:spPr/>
        <p:txBody>
          <a:bodyPr/>
          <a:lstStyle>
            <a:lvl1pPr>
              <a:defRPr/>
            </a:lvl1pPr>
          </a:lstStyle>
          <a:p>
            <a:pPr>
              <a:defRPr/>
            </a:pPr>
            <a:endParaRPr lang="nl-NL"/>
          </a:p>
        </p:txBody>
      </p:sp>
      <p:sp>
        <p:nvSpPr>
          <p:cNvPr id="6" name="Slide Number Placeholder 5"/>
          <p:cNvSpPr>
            <a:spLocks noGrp="1"/>
          </p:cNvSpPr>
          <p:nvPr>
            <p:ph type="sldNum" sz="quarter" idx="12"/>
          </p:nvPr>
        </p:nvSpPr>
        <p:spPr/>
        <p:txBody>
          <a:bodyPr/>
          <a:lstStyle>
            <a:lvl1pPr>
              <a:defRPr/>
            </a:lvl1pPr>
          </a:lstStyle>
          <a:p>
            <a:fld id="{F74D93CE-6738-4ED2-BF51-990D779AF3B7}" type="slidenum">
              <a:rPr lang="nl-NL"/>
              <a:pPr/>
              <a:t>‹#›</a:t>
            </a:fld>
            <a:endParaRPr lang="nl-NL"/>
          </a:p>
        </p:txBody>
      </p:sp>
    </p:spTree>
    <p:extLst>
      <p:ext uri="{BB962C8B-B14F-4D97-AF65-F5344CB8AC3E}">
        <p14:creationId xmlns:p14="http://schemas.microsoft.com/office/powerpoint/2010/main" val="91467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A9DFB28-966B-47D3-82E0-FC63028912AC}" type="datetimeFigureOut">
              <a:rPr lang="en-US"/>
              <a:pPr/>
              <a:t>2/7/20</a:t>
            </a:fld>
            <a:endParaRPr lang="nl-NL"/>
          </a:p>
        </p:txBody>
      </p:sp>
      <p:sp>
        <p:nvSpPr>
          <p:cNvPr id="5" name="Footer Placeholder 4"/>
          <p:cNvSpPr>
            <a:spLocks noGrp="1"/>
          </p:cNvSpPr>
          <p:nvPr>
            <p:ph type="ftr" sz="quarter" idx="11"/>
          </p:nvPr>
        </p:nvSpPr>
        <p:spPr/>
        <p:txBody>
          <a:bodyPr/>
          <a:lstStyle>
            <a:lvl1pPr>
              <a:defRPr/>
            </a:lvl1pPr>
          </a:lstStyle>
          <a:p>
            <a:pPr>
              <a:defRPr/>
            </a:pPr>
            <a:endParaRPr lang="nl-NL"/>
          </a:p>
        </p:txBody>
      </p:sp>
      <p:sp>
        <p:nvSpPr>
          <p:cNvPr id="6" name="Slide Number Placeholder 5"/>
          <p:cNvSpPr>
            <a:spLocks noGrp="1"/>
          </p:cNvSpPr>
          <p:nvPr>
            <p:ph type="sldNum" sz="quarter" idx="12"/>
          </p:nvPr>
        </p:nvSpPr>
        <p:spPr/>
        <p:txBody>
          <a:bodyPr/>
          <a:lstStyle>
            <a:lvl1pPr>
              <a:defRPr/>
            </a:lvl1pPr>
          </a:lstStyle>
          <a:p>
            <a:fld id="{E231CCB4-10FE-4033-95E0-82E9A00A7BA2}" type="slidenum">
              <a:rPr lang="nl-NL"/>
              <a:pPr/>
              <a:t>‹#›</a:t>
            </a:fld>
            <a:endParaRPr lang="nl-NL"/>
          </a:p>
        </p:txBody>
      </p:sp>
    </p:spTree>
    <p:extLst>
      <p:ext uri="{BB962C8B-B14F-4D97-AF65-F5344CB8AC3E}">
        <p14:creationId xmlns:p14="http://schemas.microsoft.com/office/powerpoint/2010/main" val="1712286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78B931F-D164-4A0E-AEBA-BD4014F2B22A}" type="datetimeFigureOut">
              <a:rPr lang="en-US"/>
              <a:pPr/>
              <a:t>2/7/20</a:t>
            </a:fld>
            <a:endParaRPr lang="nl-NL"/>
          </a:p>
        </p:txBody>
      </p:sp>
      <p:sp>
        <p:nvSpPr>
          <p:cNvPr id="5" name="Footer Placeholder 4"/>
          <p:cNvSpPr>
            <a:spLocks noGrp="1"/>
          </p:cNvSpPr>
          <p:nvPr>
            <p:ph type="ftr" sz="quarter" idx="11"/>
          </p:nvPr>
        </p:nvSpPr>
        <p:spPr/>
        <p:txBody>
          <a:bodyPr/>
          <a:lstStyle>
            <a:lvl1pPr>
              <a:defRPr/>
            </a:lvl1pPr>
          </a:lstStyle>
          <a:p>
            <a:pPr>
              <a:defRPr/>
            </a:pPr>
            <a:endParaRPr lang="nl-NL"/>
          </a:p>
        </p:txBody>
      </p:sp>
      <p:sp>
        <p:nvSpPr>
          <p:cNvPr id="6" name="Slide Number Placeholder 5"/>
          <p:cNvSpPr>
            <a:spLocks noGrp="1"/>
          </p:cNvSpPr>
          <p:nvPr>
            <p:ph type="sldNum" sz="quarter" idx="12"/>
          </p:nvPr>
        </p:nvSpPr>
        <p:spPr/>
        <p:txBody>
          <a:bodyPr/>
          <a:lstStyle>
            <a:lvl1pPr>
              <a:defRPr/>
            </a:lvl1pPr>
          </a:lstStyle>
          <a:p>
            <a:fld id="{B1D907B2-88FF-4F8C-983E-30F320B97C84}" type="slidenum">
              <a:rPr lang="nl-NL"/>
              <a:pPr/>
              <a:t>‹#›</a:t>
            </a:fld>
            <a:endParaRPr lang="nl-NL"/>
          </a:p>
        </p:txBody>
      </p:sp>
    </p:spTree>
    <p:extLst>
      <p:ext uri="{BB962C8B-B14F-4D97-AF65-F5344CB8AC3E}">
        <p14:creationId xmlns:p14="http://schemas.microsoft.com/office/powerpoint/2010/main" val="593022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4D73BC6-26D3-4138-8518-D8B520A9E2F1}" type="datetimeFigureOut">
              <a:rPr lang="en-US"/>
              <a:pPr/>
              <a:t>2/7/20</a:t>
            </a:fld>
            <a:endParaRPr lang="nl-NL"/>
          </a:p>
        </p:txBody>
      </p:sp>
      <p:sp>
        <p:nvSpPr>
          <p:cNvPr id="6" name="Footer Placeholder 5"/>
          <p:cNvSpPr>
            <a:spLocks noGrp="1"/>
          </p:cNvSpPr>
          <p:nvPr>
            <p:ph type="ftr" sz="quarter" idx="11"/>
          </p:nvPr>
        </p:nvSpPr>
        <p:spPr/>
        <p:txBody>
          <a:bodyPr/>
          <a:lstStyle>
            <a:lvl1pPr>
              <a:defRPr/>
            </a:lvl1pPr>
          </a:lstStyle>
          <a:p>
            <a:pPr>
              <a:defRPr/>
            </a:pPr>
            <a:endParaRPr lang="nl-NL"/>
          </a:p>
        </p:txBody>
      </p:sp>
      <p:sp>
        <p:nvSpPr>
          <p:cNvPr id="7" name="Slide Number Placeholder 6"/>
          <p:cNvSpPr>
            <a:spLocks noGrp="1"/>
          </p:cNvSpPr>
          <p:nvPr>
            <p:ph type="sldNum" sz="quarter" idx="12"/>
          </p:nvPr>
        </p:nvSpPr>
        <p:spPr/>
        <p:txBody>
          <a:bodyPr/>
          <a:lstStyle>
            <a:lvl1pPr>
              <a:defRPr/>
            </a:lvl1pPr>
          </a:lstStyle>
          <a:p>
            <a:fld id="{91144033-2B80-4811-B15C-3A6A028BEA3D}" type="slidenum">
              <a:rPr lang="nl-NL"/>
              <a:pPr/>
              <a:t>‹#›</a:t>
            </a:fld>
            <a:endParaRPr lang="nl-NL"/>
          </a:p>
        </p:txBody>
      </p:sp>
    </p:spTree>
    <p:extLst>
      <p:ext uri="{BB962C8B-B14F-4D97-AF65-F5344CB8AC3E}">
        <p14:creationId xmlns:p14="http://schemas.microsoft.com/office/powerpoint/2010/main" val="1662975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0BB1AE3-4B14-4FA1-BF9E-F9C0C24287BF}" type="datetimeFigureOut">
              <a:rPr lang="en-US"/>
              <a:pPr/>
              <a:t>2/7/20</a:t>
            </a:fld>
            <a:endParaRPr lang="nl-NL"/>
          </a:p>
        </p:txBody>
      </p:sp>
      <p:sp>
        <p:nvSpPr>
          <p:cNvPr id="8" name="Footer Placeholder 7"/>
          <p:cNvSpPr>
            <a:spLocks noGrp="1"/>
          </p:cNvSpPr>
          <p:nvPr>
            <p:ph type="ftr" sz="quarter" idx="11"/>
          </p:nvPr>
        </p:nvSpPr>
        <p:spPr/>
        <p:txBody>
          <a:bodyPr/>
          <a:lstStyle>
            <a:lvl1pPr>
              <a:defRPr/>
            </a:lvl1pPr>
          </a:lstStyle>
          <a:p>
            <a:pPr>
              <a:defRPr/>
            </a:pPr>
            <a:endParaRPr lang="nl-NL"/>
          </a:p>
        </p:txBody>
      </p:sp>
      <p:sp>
        <p:nvSpPr>
          <p:cNvPr id="9" name="Slide Number Placeholder 8"/>
          <p:cNvSpPr>
            <a:spLocks noGrp="1"/>
          </p:cNvSpPr>
          <p:nvPr>
            <p:ph type="sldNum" sz="quarter" idx="12"/>
          </p:nvPr>
        </p:nvSpPr>
        <p:spPr/>
        <p:txBody>
          <a:bodyPr/>
          <a:lstStyle>
            <a:lvl1pPr>
              <a:defRPr/>
            </a:lvl1pPr>
          </a:lstStyle>
          <a:p>
            <a:fld id="{88888B08-8CD4-46BC-BCF4-A42A455D0925}" type="slidenum">
              <a:rPr lang="nl-NL"/>
              <a:pPr/>
              <a:t>‹#›</a:t>
            </a:fld>
            <a:endParaRPr lang="nl-NL"/>
          </a:p>
        </p:txBody>
      </p:sp>
    </p:spTree>
    <p:extLst>
      <p:ext uri="{BB962C8B-B14F-4D97-AF65-F5344CB8AC3E}">
        <p14:creationId xmlns:p14="http://schemas.microsoft.com/office/powerpoint/2010/main" val="296114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2AE1C991-49AC-40A3-B23C-522F70E68E32}" type="datetimeFigureOut">
              <a:rPr lang="en-US"/>
              <a:pPr/>
              <a:t>2/7/20</a:t>
            </a:fld>
            <a:endParaRPr lang="nl-NL"/>
          </a:p>
        </p:txBody>
      </p:sp>
      <p:sp>
        <p:nvSpPr>
          <p:cNvPr id="4" name="Footer Placeholder 3"/>
          <p:cNvSpPr>
            <a:spLocks noGrp="1"/>
          </p:cNvSpPr>
          <p:nvPr>
            <p:ph type="ftr" sz="quarter" idx="11"/>
          </p:nvPr>
        </p:nvSpPr>
        <p:spPr/>
        <p:txBody>
          <a:bodyPr/>
          <a:lstStyle>
            <a:lvl1pPr>
              <a:defRPr/>
            </a:lvl1pPr>
          </a:lstStyle>
          <a:p>
            <a:pPr>
              <a:defRPr/>
            </a:pPr>
            <a:endParaRPr lang="nl-NL"/>
          </a:p>
        </p:txBody>
      </p:sp>
      <p:sp>
        <p:nvSpPr>
          <p:cNvPr id="5" name="Slide Number Placeholder 4"/>
          <p:cNvSpPr>
            <a:spLocks noGrp="1"/>
          </p:cNvSpPr>
          <p:nvPr>
            <p:ph type="sldNum" sz="quarter" idx="12"/>
          </p:nvPr>
        </p:nvSpPr>
        <p:spPr/>
        <p:txBody>
          <a:bodyPr/>
          <a:lstStyle>
            <a:lvl1pPr>
              <a:defRPr/>
            </a:lvl1pPr>
          </a:lstStyle>
          <a:p>
            <a:fld id="{00EAFF54-0454-45B9-9C35-E7A1A1AEBF0E}" type="slidenum">
              <a:rPr lang="nl-NL"/>
              <a:pPr/>
              <a:t>‹#›</a:t>
            </a:fld>
            <a:endParaRPr lang="nl-NL"/>
          </a:p>
        </p:txBody>
      </p:sp>
    </p:spTree>
    <p:extLst>
      <p:ext uri="{BB962C8B-B14F-4D97-AF65-F5344CB8AC3E}">
        <p14:creationId xmlns:p14="http://schemas.microsoft.com/office/powerpoint/2010/main" val="182099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43C99CC-B001-4626-969C-EFC4ED3B6178}" type="datetimeFigureOut">
              <a:rPr lang="en-US"/>
              <a:pPr/>
              <a:t>2/7/20</a:t>
            </a:fld>
            <a:endParaRPr lang="nl-NL"/>
          </a:p>
        </p:txBody>
      </p:sp>
      <p:sp>
        <p:nvSpPr>
          <p:cNvPr id="3" name="Footer Placeholder 2"/>
          <p:cNvSpPr>
            <a:spLocks noGrp="1"/>
          </p:cNvSpPr>
          <p:nvPr>
            <p:ph type="ftr" sz="quarter" idx="11"/>
          </p:nvPr>
        </p:nvSpPr>
        <p:spPr/>
        <p:txBody>
          <a:bodyPr/>
          <a:lstStyle>
            <a:lvl1pPr>
              <a:defRPr/>
            </a:lvl1pPr>
          </a:lstStyle>
          <a:p>
            <a:pPr>
              <a:defRPr/>
            </a:pPr>
            <a:endParaRPr lang="nl-NL"/>
          </a:p>
        </p:txBody>
      </p:sp>
      <p:sp>
        <p:nvSpPr>
          <p:cNvPr id="4" name="Slide Number Placeholder 3"/>
          <p:cNvSpPr>
            <a:spLocks noGrp="1"/>
          </p:cNvSpPr>
          <p:nvPr>
            <p:ph type="sldNum" sz="quarter" idx="12"/>
          </p:nvPr>
        </p:nvSpPr>
        <p:spPr/>
        <p:txBody>
          <a:bodyPr/>
          <a:lstStyle>
            <a:lvl1pPr>
              <a:defRPr/>
            </a:lvl1pPr>
          </a:lstStyle>
          <a:p>
            <a:fld id="{6259952C-4375-48B3-B02D-A738C3300638}" type="slidenum">
              <a:rPr lang="nl-NL"/>
              <a:pPr/>
              <a:t>‹#›</a:t>
            </a:fld>
            <a:endParaRPr lang="nl-NL"/>
          </a:p>
        </p:txBody>
      </p:sp>
    </p:spTree>
    <p:extLst>
      <p:ext uri="{BB962C8B-B14F-4D97-AF65-F5344CB8AC3E}">
        <p14:creationId xmlns:p14="http://schemas.microsoft.com/office/powerpoint/2010/main" val="2887108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532E938-FBBA-4871-8457-2364C0988F45}" type="datetimeFigureOut">
              <a:rPr lang="en-US"/>
              <a:pPr/>
              <a:t>2/7/20</a:t>
            </a:fld>
            <a:endParaRPr lang="nl-NL"/>
          </a:p>
        </p:txBody>
      </p:sp>
      <p:sp>
        <p:nvSpPr>
          <p:cNvPr id="6" name="Footer Placeholder 5"/>
          <p:cNvSpPr>
            <a:spLocks noGrp="1"/>
          </p:cNvSpPr>
          <p:nvPr>
            <p:ph type="ftr" sz="quarter" idx="11"/>
          </p:nvPr>
        </p:nvSpPr>
        <p:spPr/>
        <p:txBody>
          <a:bodyPr/>
          <a:lstStyle>
            <a:lvl1pPr>
              <a:defRPr/>
            </a:lvl1pPr>
          </a:lstStyle>
          <a:p>
            <a:pPr>
              <a:defRPr/>
            </a:pPr>
            <a:endParaRPr lang="nl-NL"/>
          </a:p>
        </p:txBody>
      </p:sp>
      <p:sp>
        <p:nvSpPr>
          <p:cNvPr id="7" name="Slide Number Placeholder 6"/>
          <p:cNvSpPr>
            <a:spLocks noGrp="1"/>
          </p:cNvSpPr>
          <p:nvPr>
            <p:ph type="sldNum" sz="quarter" idx="12"/>
          </p:nvPr>
        </p:nvSpPr>
        <p:spPr/>
        <p:txBody>
          <a:bodyPr/>
          <a:lstStyle>
            <a:lvl1pPr>
              <a:defRPr/>
            </a:lvl1pPr>
          </a:lstStyle>
          <a:p>
            <a:fld id="{D498EAC5-40B2-4A8A-8501-CB7362BD8C92}" type="slidenum">
              <a:rPr lang="nl-NL"/>
              <a:pPr/>
              <a:t>‹#›</a:t>
            </a:fld>
            <a:endParaRPr lang="nl-NL"/>
          </a:p>
        </p:txBody>
      </p:sp>
    </p:spTree>
    <p:extLst>
      <p:ext uri="{BB962C8B-B14F-4D97-AF65-F5344CB8AC3E}">
        <p14:creationId xmlns:p14="http://schemas.microsoft.com/office/powerpoint/2010/main" val="736279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NL"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940C444-B6AD-478C-9168-E98F10BF0E0C}" type="datetimeFigureOut">
              <a:rPr lang="en-US"/>
              <a:pPr/>
              <a:t>2/7/20</a:t>
            </a:fld>
            <a:endParaRPr lang="nl-NL"/>
          </a:p>
        </p:txBody>
      </p:sp>
      <p:sp>
        <p:nvSpPr>
          <p:cNvPr id="6" name="Footer Placeholder 5"/>
          <p:cNvSpPr>
            <a:spLocks noGrp="1"/>
          </p:cNvSpPr>
          <p:nvPr>
            <p:ph type="ftr" sz="quarter" idx="11"/>
          </p:nvPr>
        </p:nvSpPr>
        <p:spPr/>
        <p:txBody>
          <a:bodyPr/>
          <a:lstStyle>
            <a:lvl1pPr>
              <a:defRPr/>
            </a:lvl1pPr>
          </a:lstStyle>
          <a:p>
            <a:pPr>
              <a:defRPr/>
            </a:pPr>
            <a:endParaRPr lang="nl-NL"/>
          </a:p>
        </p:txBody>
      </p:sp>
      <p:sp>
        <p:nvSpPr>
          <p:cNvPr id="7" name="Slide Number Placeholder 6"/>
          <p:cNvSpPr>
            <a:spLocks noGrp="1"/>
          </p:cNvSpPr>
          <p:nvPr>
            <p:ph type="sldNum" sz="quarter" idx="12"/>
          </p:nvPr>
        </p:nvSpPr>
        <p:spPr/>
        <p:txBody>
          <a:bodyPr/>
          <a:lstStyle>
            <a:lvl1pPr>
              <a:defRPr/>
            </a:lvl1pPr>
          </a:lstStyle>
          <a:p>
            <a:fld id="{904907F2-1BD9-4F3F-B04E-F5081DDAAE0B}" type="slidenum">
              <a:rPr lang="nl-NL"/>
              <a:pPr/>
              <a:t>‹#›</a:t>
            </a:fld>
            <a:endParaRPr lang="nl-NL"/>
          </a:p>
        </p:txBody>
      </p:sp>
    </p:spTree>
    <p:extLst>
      <p:ext uri="{BB962C8B-B14F-4D97-AF65-F5344CB8AC3E}">
        <p14:creationId xmlns:p14="http://schemas.microsoft.com/office/powerpoint/2010/main" val="351864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nl-NL"/>
          </a:p>
        </p:txBody>
      </p:sp>
      <p:sp>
        <p:nvSpPr>
          <p:cNvPr id="1027" name="Text Placeholder 2"/>
          <p:cNvSpPr>
            <a:spLocks noGrp="1"/>
          </p:cNvSpPr>
          <p:nvPr>
            <p:ph type="body" idx="1"/>
          </p:nvPr>
        </p:nvSpPr>
        <p:spPr bwMode="auto">
          <a:xfrm>
            <a:off x="457200" y="1600200"/>
            <a:ext cx="8229600" cy="465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nl-NL"/>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5DBEF89-CEF7-40AA-8E0F-EE2C69EA355A}" type="slidenum">
              <a:rPr lang="nl-NL"/>
              <a:pPr/>
              <a:t>‹#›</a:t>
            </a:fld>
            <a:endParaRPr lang="nl-NL"/>
          </a:p>
        </p:txBody>
      </p:sp>
      <p:sp>
        <p:nvSpPr>
          <p:cNvPr id="7" name="Rectangle 6"/>
          <p:cNvSpPr/>
          <p:nvPr userDrawn="1"/>
        </p:nvSpPr>
        <p:spPr>
          <a:xfrm>
            <a:off x="0" y="925286"/>
            <a:ext cx="308429" cy="55033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457200" rtl="0" eaLnBrk="1" fontAlgn="base" hangingPunct="1">
        <a:spcBef>
          <a:spcPct val="0"/>
        </a:spcBef>
        <a:spcAft>
          <a:spcPct val="0"/>
        </a:spcAft>
        <a:defRPr sz="4400" kern="1200">
          <a:solidFill>
            <a:schemeClr val="tx1"/>
          </a:solidFill>
          <a:latin typeface="Gill Sans Light"/>
          <a:ea typeface="MS PGothic" pitchFamily="34" charset="-128"/>
          <a:cs typeface="Gill Sans Light"/>
        </a:defRPr>
      </a:lvl1pPr>
      <a:lvl2pPr algn="ctr" defTabSz="457200" rtl="0" eaLnBrk="1" fontAlgn="base" hangingPunct="1">
        <a:spcBef>
          <a:spcPct val="0"/>
        </a:spcBef>
        <a:spcAft>
          <a:spcPct val="0"/>
        </a:spcAft>
        <a:defRPr sz="4400">
          <a:solidFill>
            <a:schemeClr val="tx1"/>
          </a:solidFill>
          <a:latin typeface="Gill Sans Light" charset="0"/>
          <a:ea typeface="MS PGothic" pitchFamily="34" charset="-128"/>
        </a:defRPr>
      </a:lvl2pPr>
      <a:lvl3pPr algn="ctr" defTabSz="457200" rtl="0" eaLnBrk="1" fontAlgn="base" hangingPunct="1">
        <a:spcBef>
          <a:spcPct val="0"/>
        </a:spcBef>
        <a:spcAft>
          <a:spcPct val="0"/>
        </a:spcAft>
        <a:defRPr sz="4400">
          <a:solidFill>
            <a:schemeClr val="tx1"/>
          </a:solidFill>
          <a:latin typeface="Gill Sans Light" charset="0"/>
          <a:ea typeface="MS PGothic" pitchFamily="34" charset="-128"/>
        </a:defRPr>
      </a:lvl3pPr>
      <a:lvl4pPr algn="ctr" defTabSz="457200" rtl="0" eaLnBrk="1" fontAlgn="base" hangingPunct="1">
        <a:spcBef>
          <a:spcPct val="0"/>
        </a:spcBef>
        <a:spcAft>
          <a:spcPct val="0"/>
        </a:spcAft>
        <a:defRPr sz="4400">
          <a:solidFill>
            <a:schemeClr val="tx1"/>
          </a:solidFill>
          <a:latin typeface="Gill Sans Light" charset="0"/>
          <a:ea typeface="MS PGothic" pitchFamily="34" charset="-128"/>
        </a:defRPr>
      </a:lvl4pPr>
      <a:lvl5pPr algn="ctr" defTabSz="457200" rtl="0" eaLnBrk="1" fontAlgn="base" hangingPunct="1">
        <a:spcBef>
          <a:spcPct val="0"/>
        </a:spcBef>
        <a:spcAft>
          <a:spcPct val="0"/>
        </a:spcAft>
        <a:defRPr sz="4400">
          <a:solidFill>
            <a:schemeClr val="tx1"/>
          </a:solidFill>
          <a:latin typeface="Gill Sans Light" charset="0"/>
          <a:ea typeface="MS PGothic" pitchFamily="34" charset="-128"/>
        </a:defRPr>
      </a:lvl5pPr>
      <a:lvl6pPr marL="457200" algn="ctr" defTabSz="457200" rtl="0" eaLnBrk="1" fontAlgn="base" hangingPunct="1">
        <a:spcBef>
          <a:spcPct val="0"/>
        </a:spcBef>
        <a:spcAft>
          <a:spcPct val="0"/>
        </a:spcAft>
        <a:defRPr sz="4400">
          <a:solidFill>
            <a:schemeClr val="tx1"/>
          </a:solidFill>
          <a:latin typeface="Gill Sans Light"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Gill Sans Light"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Gill Sans Light"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Gill Sans Light" charset="0"/>
          <a:ea typeface="ＭＳ Ｐゴシック" charset="0"/>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Gill Sans Light"/>
          <a:ea typeface="MS PGothic" pitchFamily="34" charset="-128"/>
          <a:cs typeface="Gill Sans Light"/>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Gill Sans Light"/>
          <a:ea typeface="MS PGothic" pitchFamily="34" charset="-128"/>
          <a:cs typeface="Gill Sans Light"/>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Gill Sans Light"/>
          <a:ea typeface="MS PGothic" pitchFamily="34" charset="-128"/>
          <a:cs typeface="Gill Sans Light"/>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Gill Sans Light"/>
          <a:ea typeface="MS PGothic" pitchFamily="34" charset="-128"/>
          <a:cs typeface="Gill Sans Light"/>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Gill Sans Light"/>
          <a:ea typeface="MS PGothic" pitchFamily="34" charset="-128"/>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chiark.greenend.org.uk/~sgtatham/cdescen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playlist?list=PLULj7scb8cHjJzrGHW0rQnYnh17TXNQB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iobe.com/tiobe-inde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Line 4"/>
          <p:cNvSpPr>
            <a:spLocks noChangeShapeType="1"/>
          </p:cNvSpPr>
          <p:nvPr/>
        </p:nvSpPr>
        <p:spPr bwMode="auto">
          <a:xfrm>
            <a:off x="900113" y="4005263"/>
            <a:ext cx="7848600" cy="0"/>
          </a:xfrm>
          <a:prstGeom prst="line">
            <a:avLst/>
          </a:prstGeom>
          <a:noFill/>
          <a:ln w="38100">
            <a:solidFill>
              <a:schemeClr val="bg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nl-NL"/>
          </a:p>
        </p:txBody>
      </p:sp>
      <p:sp>
        <p:nvSpPr>
          <p:cNvPr id="13314" name="Title 1"/>
          <p:cNvSpPr>
            <a:spLocks noGrp="1"/>
          </p:cNvSpPr>
          <p:nvPr>
            <p:ph type="title"/>
          </p:nvPr>
        </p:nvSpPr>
        <p:spPr/>
        <p:txBody>
          <a:bodyPr/>
          <a:lstStyle/>
          <a:p>
            <a:r>
              <a:rPr lang="en-GB" noProof="0" dirty="0">
                <a:latin typeface="Gill Sans Light" charset="0"/>
              </a:rPr>
              <a:t>Programming in C</a:t>
            </a: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638" y="2699042"/>
            <a:ext cx="7620000"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392067" y="1208353"/>
            <a:ext cx="4227808" cy="954107"/>
          </a:xfrm>
          <a:prstGeom prst="rect">
            <a:avLst/>
          </a:prstGeom>
          <a:noFill/>
        </p:spPr>
        <p:txBody>
          <a:bodyPr wrap="square" rtlCol="0">
            <a:spAutoFit/>
          </a:bodyPr>
          <a:lstStyle/>
          <a:p>
            <a:pPr algn="ctr"/>
            <a:r>
              <a:rPr lang="nl-NL" sz="2800" dirty="0" err="1">
                <a:latin typeface="Gill Sans Light"/>
                <a:cs typeface="Gill Sans Light"/>
              </a:rPr>
              <a:t>overview</a:t>
            </a:r>
            <a:endParaRPr lang="nl-NL" sz="2800" dirty="0">
              <a:latin typeface="Gill Sans Light"/>
              <a:cs typeface="Gill Sans Light"/>
            </a:endParaRPr>
          </a:p>
          <a:p>
            <a:pPr algn="ctr"/>
            <a:r>
              <a:rPr lang="nl-NL" sz="2800" dirty="0" err="1">
                <a:latin typeface="Gill Sans Light"/>
                <a:cs typeface="Gill Sans Light"/>
              </a:rPr>
              <a:t>knowledge</a:t>
            </a:r>
            <a:r>
              <a:rPr lang="nl-NL" sz="2800" dirty="0">
                <a:latin typeface="Gill Sans Light"/>
                <a:cs typeface="Gill Sans Light"/>
              </a:rPr>
              <a:t> refreshments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GB" noProof="0" dirty="0"/>
              <a:t>Today</a:t>
            </a:r>
          </a:p>
        </p:txBody>
      </p:sp>
      <p:sp>
        <p:nvSpPr>
          <p:cNvPr id="3" name="Content Placeholder 2"/>
          <p:cNvSpPr>
            <a:spLocks noGrp="1"/>
          </p:cNvSpPr>
          <p:nvPr>
            <p:ph idx="1"/>
          </p:nvPr>
        </p:nvSpPr>
        <p:spPr/>
        <p:txBody>
          <a:bodyPr/>
          <a:lstStyle/>
          <a:p>
            <a:pPr>
              <a:defRPr/>
            </a:pPr>
            <a:r>
              <a:rPr lang="en-GB" strike="sngStrike" noProof="0" dirty="0"/>
              <a:t>introduction</a:t>
            </a:r>
          </a:p>
          <a:p>
            <a:pPr>
              <a:defRPr/>
            </a:pPr>
            <a:r>
              <a:rPr lang="en-GB" strike="sngStrike" noProof="0" dirty="0"/>
              <a:t>organisation</a:t>
            </a:r>
          </a:p>
          <a:p>
            <a:pPr>
              <a:defRPr/>
            </a:pPr>
            <a:r>
              <a:rPr lang="en-GB" strike="sngStrike" dirty="0"/>
              <a:t>programming languages</a:t>
            </a:r>
          </a:p>
          <a:p>
            <a:pPr>
              <a:defRPr/>
            </a:pPr>
            <a:endParaRPr lang="en-GB" noProof="0" dirty="0"/>
          </a:p>
          <a:p>
            <a:pPr>
              <a:defRPr/>
            </a:pPr>
            <a:r>
              <a:rPr lang="en-GB" noProof="0" dirty="0"/>
              <a:t>looking back at C# courses</a:t>
            </a:r>
          </a:p>
          <a:p>
            <a:pPr>
              <a:defRPr/>
            </a:pPr>
            <a:r>
              <a:rPr lang="en-GB" noProof="0" dirty="0"/>
              <a:t>what is C</a:t>
            </a:r>
          </a:p>
          <a:p>
            <a:pPr>
              <a:defRPr/>
            </a:pPr>
            <a:r>
              <a:rPr lang="en-GB" noProof="0" dirty="0"/>
              <a:t>include files</a:t>
            </a:r>
          </a:p>
        </p:txBody>
      </p:sp>
    </p:spTree>
    <p:extLst>
      <p:ext uri="{BB962C8B-B14F-4D97-AF65-F5344CB8AC3E}">
        <p14:creationId xmlns:p14="http://schemas.microsoft.com/office/powerpoint/2010/main" val="1421337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GB" noProof="0" dirty="0"/>
              <a:t>Looking back: C#</a:t>
            </a:r>
          </a:p>
        </p:txBody>
      </p:sp>
      <p:sp>
        <p:nvSpPr>
          <p:cNvPr id="6" name="Content Placeholder 2"/>
          <p:cNvSpPr>
            <a:spLocks noGrp="1"/>
          </p:cNvSpPr>
          <p:nvPr>
            <p:ph idx="1"/>
          </p:nvPr>
        </p:nvSpPr>
        <p:spPr>
          <a:xfrm>
            <a:off x="533400" y="1413917"/>
            <a:ext cx="8324850" cy="5078958"/>
          </a:xfrm>
        </p:spPr>
        <p:txBody>
          <a:bodyPr/>
          <a:lstStyle/>
          <a:p>
            <a:r>
              <a:rPr lang="en-GB" sz="2800" noProof="0" dirty="0"/>
              <a:t>You have programmed in both C (Arduino) and C#</a:t>
            </a:r>
          </a:p>
          <a:p>
            <a:r>
              <a:rPr lang="en-GB" sz="2800" noProof="0" dirty="0"/>
              <a:t>Let’s compare these languages…</a:t>
            </a:r>
          </a:p>
        </p:txBody>
      </p:sp>
    </p:spTree>
    <p:extLst>
      <p:ext uri="{BB962C8B-B14F-4D97-AF65-F5344CB8AC3E}">
        <p14:creationId xmlns:p14="http://schemas.microsoft.com/office/powerpoint/2010/main" val="333936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And now C</a:t>
            </a:r>
          </a:p>
        </p:txBody>
      </p:sp>
      <p:sp>
        <p:nvSpPr>
          <p:cNvPr id="3" name="Content Placeholder 2"/>
          <p:cNvSpPr>
            <a:spLocks noGrp="1"/>
          </p:cNvSpPr>
          <p:nvPr>
            <p:ph idx="1"/>
          </p:nvPr>
        </p:nvSpPr>
        <p:spPr/>
        <p:txBody>
          <a:bodyPr/>
          <a:lstStyle/>
          <a:p>
            <a:r>
              <a:rPr lang="en-GB" noProof="0" dirty="0"/>
              <a:t>C is not an OO language</a:t>
            </a:r>
            <a:r>
              <a:rPr lang="en-GB" sz="2000" noProof="0" dirty="0"/>
              <a:t>, so we don't have classes and objects</a:t>
            </a:r>
            <a:endParaRPr lang="en-GB" noProof="0" dirty="0"/>
          </a:p>
          <a:p>
            <a:r>
              <a:rPr lang="en-GB" noProof="0" dirty="0"/>
              <a:t>we do have methods </a:t>
            </a:r>
            <a:r>
              <a:rPr lang="en-GB" sz="2000" noProof="0" dirty="0"/>
              <a:t>(but we call them functions)</a:t>
            </a:r>
          </a:p>
          <a:p>
            <a:r>
              <a:rPr lang="en-GB" noProof="0" dirty="0"/>
              <a:t>C runs without ‘runtime environment’</a:t>
            </a:r>
          </a:p>
          <a:p>
            <a:pPr lvl="1"/>
            <a:r>
              <a:rPr lang="en-GB" noProof="0" dirty="0"/>
              <a:t>so it has a small footprint</a:t>
            </a:r>
          </a:p>
          <a:p>
            <a:r>
              <a:rPr lang="en-GB" noProof="0" dirty="0"/>
              <a:t>C doesn't check you</a:t>
            </a:r>
          </a:p>
          <a:p>
            <a:pPr lvl="1"/>
            <a:r>
              <a:rPr lang="en-GB" noProof="0" dirty="0"/>
              <a:t>therefor fast, but sometimes more dangerous!</a:t>
            </a:r>
          </a:p>
          <a:p>
            <a:endParaRPr lang="en-GB" dirty="0"/>
          </a:p>
          <a:p>
            <a:r>
              <a:rPr lang="en-GB" dirty="0"/>
              <a:t>I</a:t>
            </a:r>
            <a:r>
              <a:rPr lang="en-GB" noProof="0" dirty="0" err="1"/>
              <a:t>nteresting</a:t>
            </a:r>
            <a:r>
              <a:rPr lang="en-GB" noProof="0" dirty="0"/>
              <a:t> document: </a:t>
            </a:r>
            <a:r>
              <a:rPr lang="en-GB" noProof="0" dirty="0">
                <a:hlinkClick r:id="rId3"/>
              </a:rPr>
              <a:t>The Descent to C</a:t>
            </a:r>
            <a:endParaRPr lang="en-GB" noProof="0" dirty="0"/>
          </a:p>
        </p:txBody>
      </p:sp>
    </p:spTree>
    <p:extLst>
      <p:ext uri="{BB962C8B-B14F-4D97-AF65-F5344CB8AC3E}">
        <p14:creationId xmlns:p14="http://schemas.microsoft.com/office/powerpoint/2010/main" val="1288401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But what is C?</a:t>
            </a:r>
          </a:p>
        </p:txBody>
      </p:sp>
      <p:pic>
        <p:nvPicPr>
          <p:cNvPr id="6" name="Picture 5"/>
          <p:cNvPicPr>
            <a:picLocks noChangeAspect="1"/>
          </p:cNvPicPr>
          <p:nvPr/>
        </p:nvPicPr>
        <p:blipFill rotWithShape="1">
          <a:blip r:embed="rId3"/>
          <a:srcRect l="5091" t="12530" r="-114" b="-578"/>
          <a:stretch/>
        </p:blipFill>
        <p:spPr>
          <a:xfrm>
            <a:off x="276240" y="2181314"/>
            <a:ext cx="5056465" cy="2538238"/>
          </a:xfrm>
          <a:prstGeom prst="rect">
            <a:avLst/>
          </a:prstGeom>
        </p:spPr>
      </p:pic>
      <p:sp>
        <p:nvSpPr>
          <p:cNvPr id="7" name="Content Placeholder 2"/>
          <p:cNvSpPr>
            <a:spLocks noGrp="1"/>
          </p:cNvSpPr>
          <p:nvPr>
            <p:ph idx="1"/>
          </p:nvPr>
        </p:nvSpPr>
        <p:spPr>
          <a:xfrm>
            <a:off x="457200" y="1600055"/>
            <a:ext cx="1143272" cy="695947"/>
          </a:xfrm>
        </p:spPr>
        <p:txBody>
          <a:bodyPr/>
          <a:lstStyle/>
          <a:p>
            <a:pPr marL="0" indent="0">
              <a:buNone/>
              <a:defRPr/>
            </a:pPr>
            <a:r>
              <a:rPr lang="en-GB" sz="2400" noProof="0" dirty="0"/>
              <a:t>C#:</a:t>
            </a:r>
          </a:p>
        </p:txBody>
      </p:sp>
      <p:pic>
        <p:nvPicPr>
          <p:cNvPr id="8" name="Picture 7"/>
          <p:cNvPicPr>
            <a:picLocks noChangeAspect="1"/>
          </p:cNvPicPr>
          <p:nvPr/>
        </p:nvPicPr>
        <p:blipFill>
          <a:blip r:embed="rId4"/>
          <a:stretch>
            <a:fillRect/>
          </a:stretch>
        </p:blipFill>
        <p:spPr>
          <a:xfrm>
            <a:off x="5257800" y="2061254"/>
            <a:ext cx="3429000" cy="1993900"/>
          </a:xfrm>
          <a:prstGeom prst="rect">
            <a:avLst/>
          </a:prstGeom>
        </p:spPr>
      </p:pic>
      <p:sp>
        <p:nvSpPr>
          <p:cNvPr id="9" name="Content Placeholder 2"/>
          <p:cNvSpPr txBox="1">
            <a:spLocks/>
          </p:cNvSpPr>
          <p:nvPr/>
        </p:nvSpPr>
        <p:spPr bwMode="auto">
          <a:xfrm>
            <a:off x="5257800" y="1613295"/>
            <a:ext cx="1143272" cy="6959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Gill Sans Light"/>
                <a:ea typeface="MS PGothic" pitchFamily="34" charset="-128"/>
                <a:cs typeface="Gill Sans Light"/>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Gill Sans Light"/>
                <a:ea typeface="MS PGothic" pitchFamily="34" charset="-128"/>
                <a:cs typeface="Gill Sans Light"/>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Gill Sans Light"/>
                <a:ea typeface="MS PGothic" pitchFamily="34" charset="-128"/>
                <a:cs typeface="Gill Sans Light"/>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Gill Sans Light"/>
                <a:ea typeface="MS PGothic" pitchFamily="34" charset="-128"/>
                <a:cs typeface="Gill Sans Light"/>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Gill Sans Light"/>
                <a:ea typeface="MS PGothic" pitchFamily="34" charset="-128"/>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itchFamily="34" charset="0"/>
              <a:buNone/>
              <a:defRPr/>
            </a:pPr>
            <a:r>
              <a:rPr lang="nl-NL" sz="2400" dirty="0"/>
              <a:t>C:</a:t>
            </a:r>
          </a:p>
        </p:txBody>
      </p:sp>
      <p:cxnSp>
        <p:nvCxnSpPr>
          <p:cNvPr id="11" name="Straight Arrow Connector 10"/>
          <p:cNvCxnSpPr>
            <a:cxnSpLocks/>
          </p:cNvCxnSpPr>
          <p:nvPr/>
        </p:nvCxnSpPr>
        <p:spPr>
          <a:xfrm flipV="1">
            <a:off x="2398816" y="2718487"/>
            <a:ext cx="3237628" cy="731946"/>
          </a:xfrm>
          <a:prstGeom prst="straightConnector1">
            <a:avLst/>
          </a:prstGeom>
          <a:ln w="635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4639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But what is C?</a:t>
            </a:r>
          </a:p>
        </p:txBody>
      </p:sp>
      <p:pic>
        <p:nvPicPr>
          <p:cNvPr id="5" name="Picture 4"/>
          <p:cNvPicPr>
            <a:picLocks noChangeAspect="1"/>
          </p:cNvPicPr>
          <p:nvPr/>
        </p:nvPicPr>
        <p:blipFill>
          <a:blip r:embed="rId3"/>
          <a:stretch>
            <a:fillRect/>
          </a:stretch>
        </p:blipFill>
        <p:spPr>
          <a:xfrm>
            <a:off x="457200" y="2309242"/>
            <a:ext cx="3454400" cy="2908300"/>
          </a:xfrm>
          <a:prstGeom prst="rect">
            <a:avLst/>
          </a:prstGeom>
        </p:spPr>
      </p:pic>
      <p:sp>
        <p:nvSpPr>
          <p:cNvPr id="7" name="Content Placeholder 2"/>
          <p:cNvSpPr>
            <a:spLocks noGrp="1"/>
          </p:cNvSpPr>
          <p:nvPr>
            <p:ph idx="1"/>
          </p:nvPr>
        </p:nvSpPr>
        <p:spPr>
          <a:xfrm>
            <a:off x="457200" y="1600055"/>
            <a:ext cx="1143272" cy="695947"/>
          </a:xfrm>
        </p:spPr>
        <p:txBody>
          <a:bodyPr/>
          <a:lstStyle/>
          <a:p>
            <a:pPr marL="0" indent="0">
              <a:buNone/>
              <a:defRPr/>
            </a:pPr>
            <a:r>
              <a:rPr lang="en-GB" sz="2400" noProof="0" dirty="0"/>
              <a:t>C#:</a:t>
            </a:r>
          </a:p>
        </p:txBody>
      </p:sp>
      <p:pic>
        <p:nvPicPr>
          <p:cNvPr id="8" name="Picture 7"/>
          <p:cNvPicPr>
            <a:picLocks noChangeAspect="1"/>
          </p:cNvPicPr>
          <p:nvPr/>
        </p:nvPicPr>
        <p:blipFill>
          <a:blip r:embed="rId4"/>
          <a:stretch>
            <a:fillRect/>
          </a:stretch>
        </p:blipFill>
        <p:spPr>
          <a:xfrm>
            <a:off x="5257800" y="2064595"/>
            <a:ext cx="3429000" cy="1993900"/>
          </a:xfrm>
          <a:prstGeom prst="rect">
            <a:avLst/>
          </a:prstGeom>
        </p:spPr>
      </p:pic>
      <p:sp>
        <p:nvSpPr>
          <p:cNvPr id="9" name="Content Placeholder 2"/>
          <p:cNvSpPr txBox="1">
            <a:spLocks/>
          </p:cNvSpPr>
          <p:nvPr/>
        </p:nvSpPr>
        <p:spPr bwMode="auto">
          <a:xfrm>
            <a:off x="5257800" y="1613295"/>
            <a:ext cx="1143272" cy="6959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Gill Sans Light"/>
                <a:ea typeface="MS PGothic" pitchFamily="34" charset="-128"/>
                <a:cs typeface="Gill Sans Light"/>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Gill Sans Light"/>
                <a:ea typeface="MS PGothic" pitchFamily="34" charset="-128"/>
                <a:cs typeface="Gill Sans Light"/>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Gill Sans Light"/>
                <a:ea typeface="MS PGothic" pitchFamily="34" charset="-128"/>
                <a:cs typeface="Gill Sans Light"/>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Gill Sans Light"/>
                <a:ea typeface="MS PGothic" pitchFamily="34" charset="-128"/>
                <a:cs typeface="Gill Sans Light"/>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Gill Sans Light"/>
                <a:ea typeface="MS PGothic" pitchFamily="34" charset="-128"/>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itchFamily="34" charset="0"/>
              <a:buNone/>
              <a:defRPr/>
            </a:pPr>
            <a:r>
              <a:rPr lang="nl-NL" sz="2400" dirty="0"/>
              <a:t>C:</a:t>
            </a:r>
          </a:p>
        </p:txBody>
      </p:sp>
      <p:cxnSp>
        <p:nvCxnSpPr>
          <p:cNvPr id="10" name="Straight Arrow Connector 9"/>
          <p:cNvCxnSpPr/>
          <p:nvPr/>
        </p:nvCxnSpPr>
        <p:spPr>
          <a:xfrm flipV="1">
            <a:off x="3015049" y="2215978"/>
            <a:ext cx="2242751" cy="387179"/>
          </a:xfrm>
          <a:prstGeom prst="straightConnector1">
            <a:avLst/>
          </a:prstGeom>
          <a:ln w="635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8011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Your first C program...</a:t>
            </a:r>
          </a:p>
        </p:txBody>
      </p:sp>
      <p:sp>
        <p:nvSpPr>
          <p:cNvPr id="3" name="Content Placeholder 2"/>
          <p:cNvSpPr>
            <a:spLocks noGrp="1"/>
          </p:cNvSpPr>
          <p:nvPr>
            <p:ph idx="1"/>
          </p:nvPr>
        </p:nvSpPr>
        <p:spPr/>
        <p:txBody>
          <a:bodyPr/>
          <a:lstStyle/>
          <a:p>
            <a:r>
              <a:rPr lang="en-GB" sz="2800" noProof="0" dirty="0"/>
              <a:t>create a new text file:</a:t>
            </a:r>
          </a:p>
          <a:p>
            <a:pPr lvl="1"/>
            <a:r>
              <a:rPr lang="en-GB" sz="2400" noProof="0" dirty="0"/>
              <a:t>on the command line: </a:t>
            </a:r>
            <a:r>
              <a:rPr lang="en-GB" sz="2000" noProof="0" dirty="0">
                <a:latin typeface="Courier New"/>
                <a:cs typeface="Courier New"/>
              </a:rPr>
              <a:t>geany </a:t>
            </a:r>
            <a:r>
              <a:rPr lang="en-GB" sz="2000" noProof="0" dirty="0" err="1">
                <a:latin typeface="Courier New"/>
                <a:cs typeface="Courier New"/>
              </a:rPr>
              <a:t>hello.c</a:t>
            </a:r>
            <a:r>
              <a:rPr lang="en-GB" sz="2000" noProof="0" dirty="0">
                <a:latin typeface="Courier New"/>
                <a:cs typeface="Courier New"/>
              </a:rPr>
              <a:t> &amp;</a:t>
            </a:r>
          </a:p>
          <a:p>
            <a:r>
              <a:rPr lang="en-GB" sz="2800" noProof="0" dirty="0"/>
              <a:t>add the following text:</a:t>
            </a:r>
          </a:p>
          <a:p>
            <a:pPr marL="0" indent="0">
              <a:buNone/>
            </a:pPr>
            <a:r>
              <a:rPr lang="en-GB" sz="2000" noProof="0" dirty="0">
                <a:latin typeface="Courier New"/>
                <a:cs typeface="Courier New"/>
              </a:rPr>
              <a:t>#include &lt;</a:t>
            </a:r>
            <a:r>
              <a:rPr lang="en-GB" sz="2000" noProof="0" dirty="0" err="1">
                <a:latin typeface="Courier New"/>
                <a:cs typeface="Courier New"/>
              </a:rPr>
              <a:t>stdio.h</a:t>
            </a:r>
            <a:r>
              <a:rPr lang="en-GB" sz="2000" noProof="0" dirty="0">
                <a:latin typeface="Courier New"/>
                <a:cs typeface="Courier New"/>
              </a:rPr>
              <a:t>&gt;</a:t>
            </a:r>
          </a:p>
          <a:p>
            <a:pPr marL="0" indent="0">
              <a:buNone/>
            </a:pPr>
            <a:r>
              <a:rPr lang="en-GB" sz="2000" noProof="0" dirty="0">
                <a:latin typeface="Courier New"/>
                <a:cs typeface="Courier New"/>
              </a:rPr>
              <a:t>int main(void)</a:t>
            </a:r>
          </a:p>
          <a:p>
            <a:pPr marL="0" indent="0">
              <a:buNone/>
            </a:pPr>
            <a:r>
              <a:rPr lang="en-GB" sz="2000" noProof="0" dirty="0">
                <a:latin typeface="Courier New"/>
                <a:cs typeface="Courier New"/>
              </a:rPr>
              <a:t>{</a:t>
            </a:r>
          </a:p>
          <a:p>
            <a:pPr marL="0" indent="0">
              <a:buNone/>
            </a:pPr>
            <a:r>
              <a:rPr lang="en-GB" sz="2000" noProof="0" dirty="0">
                <a:latin typeface="Courier New"/>
                <a:cs typeface="Courier New"/>
              </a:rPr>
              <a:t>    printf("hello world!\n");</a:t>
            </a:r>
          </a:p>
          <a:p>
            <a:pPr marL="0" indent="0">
              <a:buNone/>
            </a:pPr>
            <a:r>
              <a:rPr lang="en-GB" sz="2000" noProof="0" dirty="0">
                <a:latin typeface="Courier New"/>
                <a:cs typeface="Courier New"/>
              </a:rPr>
              <a:t>    return 0;</a:t>
            </a:r>
          </a:p>
          <a:p>
            <a:pPr marL="0" indent="0">
              <a:buNone/>
            </a:pPr>
            <a:r>
              <a:rPr lang="en-GB" sz="2000" noProof="0" dirty="0">
                <a:latin typeface="Courier New"/>
                <a:cs typeface="Courier New"/>
              </a:rPr>
              <a:t>}</a:t>
            </a:r>
          </a:p>
          <a:p>
            <a:r>
              <a:rPr lang="en-GB" sz="2800" noProof="0" dirty="0"/>
              <a:t>save and type on the command line: </a:t>
            </a:r>
            <a:r>
              <a:rPr lang="en-GB" sz="2000" noProof="0" dirty="0">
                <a:latin typeface="Courier New"/>
                <a:cs typeface="Courier New"/>
              </a:rPr>
              <a:t>make hello</a:t>
            </a:r>
          </a:p>
          <a:p>
            <a:r>
              <a:rPr lang="en-GB" sz="2800" noProof="0" dirty="0"/>
              <a:t>then: </a:t>
            </a:r>
            <a:r>
              <a:rPr lang="en-GB" sz="2000" noProof="0" dirty="0">
                <a:latin typeface="Courier New"/>
                <a:cs typeface="Courier New"/>
              </a:rPr>
              <a:t>./hello</a:t>
            </a:r>
          </a:p>
        </p:txBody>
      </p:sp>
      <p:grpSp>
        <p:nvGrpSpPr>
          <p:cNvPr id="11" name="Group 10"/>
          <p:cNvGrpSpPr/>
          <p:nvPr/>
        </p:nvGrpSpPr>
        <p:grpSpPr>
          <a:xfrm>
            <a:off x="6703745" y="511414"/>
            <a:ext cx="2326235" cy="1504101"/>
            <a:chOff x="6703745" y="1145727"/>
            <a:chExt cx="2326235" cy="1504101"/>
          </a:xfrm>
        </p:grpSpPr>
        <p:sp>
          <p:nvSpPr>
            <p:cNvPr id="4" name="Rounded Rectangular Callout 3"/>
            <p:cNvSpPr/>
            <p:nvPr/>
          </p:nvSpPr>
          <p:spPr>
            <a:xfrm>
              <a:off x="6718448" y="1172500"/>
              <a:ext cx="2311532" cy="1477328"/>
            </a:xfrm>
            <a:prstGeom prst="wedgeRoundRectCallout">
              <a:avLst>
                <a:gd name="adj1" fmla="val -58276"/>
                <a:gd name="adj2" fmla="val 67856"/>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703745" y="1145727"/>
              <a:ext cx="221276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&amp;</a:t>
              </a:r>
              <a:r>
                <a:rPr lang="en-US" dirty="0">
                  <a:latin typeface="Gill Sans Light"/>
                  <a:cs typeface="Gill Sans Light"/>
                </a:rPr>
                <a:t> runs the program in the background such that you can use the terminal for next commands</a:t>
              </a:r>
            </a:p>
          </p:txBody>
        </p:sp>
      </p:grpSp>
      <p:grpSp>
        <p:nvGrpSpPr>
          <p:cNvPr id="10" name="Group 9"/>
          <p:cNvGrpSpPr/>
          <p:nvPr/>
        </p:nvGrpSpPr>
        <p:grpSpPr>
          <a:xfrm>
            <a:off x="6096000" y="3576489"/>
            <a:ext cx="3048000" cy="1477328"/>
            <a:chOff x="6832468" y="3576489"/>
            <a:chExt cx="2311532" cy="1477328"/>
          </a:xfrm>
        </p:grpSpPr>
        <p:sp>
          <p:nvSpPr>
            <p:cNvPr id="8" name="Rounded Rectangular Callout 7"/>
            <p:cNvSpPr/>
            <p:nvPr/>
          </p:nvSpPr>
          <p:spPr>
            <a:xfrm>
              <a:off x="6832468" y="3576489"/>
              <a:ext cx="2311532" cy="1477328"/>
            </a:xfrm>
            <a:prstGeom prst="wedgeRoundRectCallout">
              <a:avLst>
                <a:gd name="adj1" fmla="val -22016"/>
                <a:gd name="adj2" fmla="val 77371"/>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931240" y="3576489"/>
              <a:ext cx="2212760" cy="1477328"/>
            </a:xfrm>
            <a:prstGeom prst="rect">
              <a:avLst/>
            </a:prstGeom>
            <a:noFill/>
          </p:spPr>
          <p:txBody>
            <a:bodyPr wrap="square" rtlCol="0">
              <a:spAutoFit/>
            </a:bodyPr>
            <a:lstStyle/>
            <a:p>
              <a:r>
                <a:rPr lang="en-US" b="1" dirty="0">
                  <a:latin typeface="Gill Sans Light"/>
                  <a:cs typeface="Gill Sans Light"/>
                </a:rPr>
                <a:t>no </a:t>
              </a:r>
              <a:r>
                <a:rPr lang="en-US" dirty="0">
                  <a:latin typeface="Gill Sans Light"/>
                  <a:cs typeface="Gill Sans Light"/>
                </a:rPr>
                <a:t>.c extension!</a:t>
              </a:r>
            </a:p>
            <a:p>
              <a:r>
                <a:rPr lang="en-US" dirty="0">
                  <a:latin typeface="Gill Sans Light"/>
                  <a:cs typeface="Gill Sans Light"/>
                </a:rPr>
                <a:t>You build program </a:t>
              </a:r>
              <a:r>
                <a:rPr lang="en-US" dirty="0">
                  <a:latin typeface="Courier New"/>
                  <a:cs typeface="Courier New"/>
                </a:rPr>
                <a:t>hello</a:t>
              </a:r>
              <a:r>
                <a:rPr lang="en-US" dirty="0">
                  <a:latin typeface="Gill Sans Light"/>
                  <a:cs typeface="Gill Sans Light"/>
                </a:rPr>
                <a:t>,</a:t>
              </a:r>
            </a:p>
            <a:p>
              <a:r>
                <a:rPr lang="en-US" dirty="0">
                  <a:latin typeface="Courier New"/>
                  <a:cs typeface="Courier New"/>
                </a:rPr>
                <a:t>make</a:t>
              </a:r>
              <a:r>
                <a:rPr lang="en-US" dirty="0">
                  <a:latin typeface="Gill Sans Light"/>
                  <a:cs typeface="Gill Sans Light"/>
                </a:rPr>
                <a:t> is smart enough to find file </a:t>
              </a:r>
              <a:r>
                <a:rPr lang="en-US" dirty="0" err="1">
                  <a:latin typeface="Courier New"/>
                  <a:cs typeface="Courier New"/>
                </a:rPr>
                <a:t>hello.c</a:t>
              </a:r>
              <a:endParaRPr lang="en-US" dirty="0">
                <a:latin typeface="Courier New"/>
                <a:cs typeface="Courier New"/>
              </a:endParaRPr>
            </a:p>
          </p:txBody>
        </p:sp>
      </p:grpSp>
      <p:grpSp>
        <p:nvGrpSpPr>
          <p:cNvPr id="12" name="Group 11"/>
          <p:cNvGrpSpPr/>
          <p:nvPr/>
        </p:nvGrpSpPr>
        <p:grpSpPr>
          <a:xfrm>
            <a:off x="3397990" y="5934670"/>
            <a:ext cx="2766194" cy="665988"/>
            <a:chOff x="6498258" y="3583541"/>
            <a:chExt cx="2369949" cy="1522258"/>
          </a:xfrm>
        </p:grpSpPr>
        <p:sp>
          <p:nvSpPr>
            <p:cNvPr id="13" name="Rounded Rectangular Callout 12"/>
            <p:cNvSpPr/>
            <p:nvPr/>
          </p:nvSpPr>
          <p:spPr>
            <a:xfrm>
              <a:off x="6498258" y="3628471"/>
              <a:ext cx="2311532" cy="1477328"/>
            </a:xfrm>
            <a:prstGeom prst="wedgeRoundRectCallout">
              <a:avLst>
                <a:gd name="adj1" fmla="val -68146"/>
                <a:gd name="adj2" fmla="val -2829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655447" y="3583541"/>
              <a:ext cx="221276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r>
                <a:rPr lang="en-US" dirty="0">
                  <a:latin typeface="Gill Sans Light"/>
                  <a:cs typeface="Gill Sans Light"/>
                </a:rPr>
                <a:t> because the current dir is not in your path</a:t>
              </a:r>
            </a:p>
          </p:txBody>
        </p:sp>
      </p:grpSp>
    </p:spTree>
    <p:extLst>
      <p:ext uri="{BB962C8B-B14F-4D97-AF65-F5344CB8AC3E}">
        <p14:creationId xmlns:p14="http://schemas.microsoft.com/office/powerpoint/2010/main" val="42490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Comparison with C#</a:t>
            </a:r>
          </a:p>
        </p:txBody>
      </p:sp>
      <p:sp>
        <p:nvSpPr>
          <p:cNvPr id="3" name="Content Placeholder 2"/>
          <p:cNvSpPr>
            <a:spLocks noGrp="1"/>
          </p:cNvSpPr>
          <p:nvPr>
            <p:ph idx="1"/>
          </p:nvPr>
        </p:nvSpPr>
        <p:spPr/>
        <p:txBody>
          <a:bodyPr numCol="2"/>
          <a:lstStyle/>
          <a:p>
            <a:pPr marL="0" indent="0">
              <a:buNone/>
            </a:pPr>
            <a:r>
              <a:rPr lang="en-GB" sz="2400" noProof="0" dirty="0"/>
              <a:t>C#:</a:t>
            </a:r>
          </a:p>
          <a:p>
            <a:r>
              <a:rPr lang="en-GB" sz="2400" noProof="0" dirty="0"/>
              <a:t>variables: int, char, double</a:t>
            </a:r>
          </a:p>
          <a:p>
            <a:r>
              <a:rPr lang="en-GB" sz="2400" b="1" i="1" noProof="0" dirty="0"/>
              <a:t>variables: string, bool</a:t>
            </a:r>
          </a:p>
          <a:p>
            <a:r>
              <a:rPr lang="en-GB" sz="2400" noProof="0" dirty="0"/>
              <a:t>test: if</a:t>
            </a:r>
          </a:p>
          <a:p>
            <a:r>
              <a:rPr lang="en-GB" sz="2400" noProof="0" dirty="0"/>
              <a:t>loops: for, while, </a:t>
            </a:r>
            <a:r>
              <a:rPr lang="en-GB" sz="2400" noProof="0" dirty="0" err="1"/>
              <a:t>do..while</a:t>
            </a:r>
            <a:r>
              <a:rPr lang="en-GB" sz="2400" noProof="0" dirty="0"/>
              <a:t>,</a:t>
            </a:r>
            <a:br>
              <a:rPr lang="en-GB" sz="2400" noProof="0" dirty="0"/>
            </a:br>
            <a:r>
              <a:rPr lang="en-GB" sz="2400" noProof="0" dirty="0" err="1"/>
              <a:t>foreach</a:t>
            </a:r>
            <a:endParaRPr lang="en-GB" sz="2400" noProof="0" dirty="0"/>
          </a:p>
          <a:p>
            <a:r>
              <a:rPr lang="en-GB" sz="2400" noProof="0" dirty="0"/>
              <a:t>methods</a:t>
            </a:r>
          </a:p>
          <a:p>
            <a:r>
              <a:rPr lang="en-GB" sz="2400" b="1" i="1" noProof="0" dirty="0"/>
              <a:t>classes</a:t>
            </a:r>
          </a:p>
          <a:p>
            <a:pPr marL="0" indent="0">
              <a:buNone/>
            </a:pPr>
            <a:endParaRPr lang="en-GB" sz="2400" noProof="0" dirty="0"/>
          </a:p>
          <a:p>
            <a:pPr marL="0" indent="0">
              <a:buNone/>
            </a:pPr>
            <a:endParaRPr lang="en-GB" sz="2400" noProof="0" dirty="0"/>
          </a:p>
          <a:p>
            <a:pPr marL="0" indent="0">
              <a:buNone/>
            </a:pPr>
            <a:endParaRPr lang="en-GB" sz="2400" noProof="0" dirty="0"/>
          </a:p>
          <a:p>
            <a:pPr marL="0" indent="0">
              <a:buNone/>
            </a:pPr>
            <a:r>
              <a:rPr lang="en-GB" sz="2400" noProof="0" dirty="0"/>
              <a:t>C:</a:t>
            </a:r>
          </a:p>
          <a:p>
            <a:r>
              <a:rPr lang="en-GB" sz="2400" noProof="0" dirty="0"/>
              <a:t>variables: int, char, double</a:t>
            </a:r>
          </a:p>
          <a:p>
            <a:r>
              <a:rPr lang="en-GB" sz="2400" b="1" i="1" noProof="0" dirty="0"/>
              <a:t>no ‘real’ string or bool</a:t>
            </a:r>
          </a:p>
          <a:p>
            <a:r>
              <a:rPr lang="en-GB" sz="2400" noProof="0" dirty="0"/>
              <a:t>test: if</a:t>
            </a:r>
          </a:p>
          <a:p>
            <a:r>
              <a:rPr lang="en-GB" sz="2400" noProof="0" dirty="0"/>
              <a:t>loops: for, while, </a:t>
            </a:r>
            <a:r>
              <a:rPr lang="en-GB" sz="2400" noProof="0" dirty="0" err="1"/>
              <a:t>do..while</a:t>
            </a:r>
            <a:endParaRPr lang="en-GB" sz="2400" noProof="0" dirty="0"/>
          </a:p>
          <a:p>
            <a:r>
              <a:rPr lang="en-GB" sz="2400" b="1" i="1" noProof="0" dirty="0"/>
              <a:t>no </a:t>
            </a:r>
            <a:r>
              <a:rPr lang="en-GB" sz="2400" b="1" i="1" noProof="0" dirty="0" err="1"/>
              <a:t>foreach</a:t>
            </a:r>
            <a:endParaRPr lang="en-GB" sz="2400" b="1" i="1" noProof="0" dirty="0"/>
          </a:p>
          <a:p>
            <a:r>
              <a:rPr lang="en-GB" sz="2400" noProof="0" dirty="0"/>
              <a:t>functions (is the same*)</a:t>
            </a:r>
          </a:p>
          <a:p>
            <a:r>
              <a:rPr lang="en-GB" sz="2400" b="1" i="1" noProof="0" dirty="0"/>
              <a:t>no classes, ...</a:t>
            </a:r>
          </a:p>
          <a:p>
            <a:r>
              <a:rPr lang="en-GB" sz="2400" b="1" i="1" noProof="0" dirty="0"/>
              <a:t>less ‘automatic’ stuff done for you</a:t>
            </a:r>
          </a:p>
        </p:txBody>
      </p:sp>
      <p:sp>
        <p:nvSpPr>
          <p:cNvPr id="4" name="TextBox 3">
            <a:extLst>
              <a:ext uri="{FF2B5EF4-FFF2-40B4-BE49-F238E27FC236}">
                <a16:creationId xmlns:a16="http://schemas.microsoft.com/office/drawing/2014/main" id="{46FB2B1B-DA5E-294F-B23A-8E976DB86943}"/>
              </a:ext>
            </a:extLst>
          </p:cNvPr>
          <p:cNvSpPr txBox="1"/>
          <p:nvPr/>
        </p:nvSpPr>
        <p:spPr>
          <a:xfrm>
            <a:off x="4572000" y="6214030"/>
            <a:ext cx="1979388" cy="369332"/>
          </a:xfrm>
          <a:prstGeom prst="rect">
            <a:avLst/>
          </a:prstGeom>
          <a:noFill/>
        </p:spPr>
        <p:txBody>
          <a:bodyPr wrap="none" rtlCol="0">
            <a:spAutoFit/>
          </a:bodyPr>
          <a:lstStyle/>
          <a:p>
            <a:r>
              <a:rPr lang="en-NL" dirty="0">
                <a:latin typeface="Gill Sans Light"/>
                <a:cs typeface="Gill Sans Light"/>
              </a:rPr>
              <a:t>* see speaker notes</a:t>
            </a:r>
          </a:p>
        </p:txBody>
      </p:sp>
    </p:spTree>
    <p:extLst>
      <p:ext uri="{BB962C8B-B14F-4D97-AF65-F5344CB8AC3E}">
        <p14:creationId xmlns:p14="http://schemas.microsoft.com/office/powerpoint/2010/main" val="2038063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And your other knowledge?</a:t>
            </a:r>
          </a:p>
        </p:txBody>
      </p:sp>
      <p:sp>
        <p:nvSpPr>
          <p:cNvPr id="3" name="Content Placeholder 2"/>
          <p:cNvSpPr>
            <a:spLocks noGrp="1"/>
          </p:cNvSpPr>
          <p:nvPr>
            <p:ph idx="1"/>
          </p:nvPr>
        </p:nvSpPr>
        <p:spPr>
          <a:xfrm>
            <a:off x="457200" y="3576764"/>
            <a:ext cx="8229599" cy="2555875"/>
          </a:xfrm>
        </p:spPr>
        <p:txBody>
          <a:bodyPr/>
          <a:lstStyle/>
          <a:p>
            <a:r>
              <a:rPr lang="en-GB" sz="2400" noProof="0" dirty="0"/>
              <a:t>You might have seen class diagrams before</a:t>
            </a:r>
          </a:p>
          <a:p>
            <a:r>
              <a:rPr lang="en-GB" sz="2400" dirty="0"/>
              <a:t>Class diagrams</a:t>
            </a:r>
            <a:r>
              <a:rPr lang="en-GB" sz="2400" noProof="0" dirty="0"/>
              <a:t> show:</a:t>
            </a:r>
          </a:p>
          <a:p>
            <a:pPr lvl="1"/>
            <a:r>
              <a:rPr lang="en-GB" sz="2000" noProof="0" dirty="0"/>
              <a:t>different blocks (classes) with certain code/functionality</a:t>
            </a:r>
          </a:p>
          <a:p>
            <a:pPr lvl="1"/>
            <a:r>
              <a:rPr lang="en-GB" sz="2000" dirty="0"/>
              <a:t>which blocks can “talk” to which blocks</a:t>
            </a:r>
            <a:endParaRPr lang="en-GB" sz="2000" noProof="0" dirty="0"/>
          </a:p>
          <a:p>
            <a:r>
              <a:rPr lang="en-GB" sz="2400" noProof="0" dirty="0"/>
              <a:t>in C, such a block is a file (or module)</a:t>
            </a:r>
          </a:p>
          <a:p>
            <a:r>
              <a:rPr lang="en-GB" sz="2400" noProof="0" dirty="0"/>
              <a:t>the compiler brings those files together into 1 program</a:t>
            </a:r>
          </a:p>
        </p:txBody>
      </p:sp>
      <p:pic>
        <p:nvPicPr>
          <p:cNvPr id="5" name="Picture 4"/>
          <p:cNvPicPr>
            <a:picLocks noChangeAspect="1"/>
          </p:cNvPicPr>
          <p:nvPr/>
        </p:nvPicPr>
        <p:blipFill>
          <a:blip r:embed="rId3"/>
          <a:stretch>
            <a:fillRect/>
          </a:stretch>
        </p:blipFill>
        <p:spPr>
          <a:xfrm>
            <a:off x="971644" y="1588592"/>
            <a:ext cx="7715155" cy="1737919"/>
          </a:xfrm>
          <a:prstGeom prst="rect">
            <a:avLst/>
          </a:prstGeom>
        </p:spPr>
      </p:pic>
    </p:spTree>
    <p:extLst>
      <p:ext uri="{BB962C8B-B14F-4D97-AF65-F5344CB8AC3E}">
        <p14:creationId xmlns:p14="http://schemas.microsoft.com/office/powerpoint/2010/main" val="235341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Several files for 1 program?</a:t>
            </a:r>
          </a:p>
        </p:txBody>
      </p:sp>
      <p:sp>
        <p:nvSpPr>
          <p:cNvPr id="3" name="Content Placeholder 2"/>
          <p:cNvSpPr>
            <a:spLocks noGrp="1"/>
          </p:cNvSpPr>
          <p:nvPr>
            <p:ph idx="1"/>
          </p:nvPr>
        </p:nvSpPr>
        <p:spPr/>
        <p:txBody>
          <a:bodyPr/>
          <a:lstStyle/>
          <a:p>
            <a:r>
              <a:rPr lang="en-GB" sz="2800" noProof="0" dirty="0"/>
              <a:t>"Houston, we have a problem":</a:t>
            </a:r>
          </a:p>
          <a:p>
            <a:pPr lvl="1"/>
            <a:r>
              <a:rPr lang="en-GB" sz="2400" noProof="0" dirty="0"/>
              <a:t>in C, the compiler only works top-down</a:t>
            </a:r>
          </a:p>
          <a:p>
            <a:pPr lvl="1"/>
            <a:r>
              <a:rPr lang="en-GB" sz="2400" noProof="0" dirty="0"/>
              <a:t>it only knows what it has seen until now</a:t>
            </a:r>
          </a:p>
          <a:p>
            <a:pPr lvl="1"/>
            <a:r>
              <a:rPr lang="en-GB" sz="2400" noProof="0" dirty="0"/>
              <a:t>so this will </a:t>
            </a:r>
            <a:r>
              <a:rPr lang="en-GB" sz="2400" i="1" noProof="0" dirty="0"/>
              <a:t>not</a:t>
            </a:r>
            <a:r>
              <a:rPr lang="en-GB" sz="2400" noProof="0" dirty="0"/>
              <a:t> work:</a:t>
            </a:r>
          </a:p>
          <a:p>
            <a:pPr marL="1257300" lvl="3" indent="0">
              <a:buNone/>
            </a:pPr>
            <a:r>
              <a:rPr lang="en-GB" sz="1800" noProof="0" dirty="0">
                <a:latin typeface="Courier New"/>
                <a:cs typeface="Courier New"/>
              </a:rPr>
              <a:t>#include &lt;</a:t>
            </a:r>
            <a:r>
              <a:rPr lang="en-GB" sz="1800" noProof="0" dirty="0" err="1">
                <a:latin typeface="Courier New"/>
                <a:cs typeface="Courier New"/>
              </a:rPr>
              <a:t>stdio.h</a:t>
            </a:r>
            <a:r>
              <a:rPr lang="en-GB" sz="1800" noProof="0" dirty="0">
                <a:latin typeface="Courier New"/>
                <a:cs typeface="Courier New"/>
              </a:rPr>
              <a:t>&gt;</a:t>
            </a:r>
          </a:p>
          <a:p>
            <a:pPr marL="1257300" lvl="3" indent="0">
              <a:buNone/>
            </a:pPr>
            <a:r>
              <a:rPr lang="en-GB" sz="1800" noProof="0" dirty="0">
                <a:latin typeface="Courier New"/>
                <a:cs typeface="Courier New"/>
              </a:rPr>
              <a:t>int main(void)</a:t>
            </a:r>
            <a:br>
              <a:rPr lang="en-GB" sz="1800" noProof="0" dirty="0">
                <a:latin typeface="Courier New"/>
                <a:cs typeface="Courier New"/>
              </a:rPr>
            </a:br>
            <a:r>
              <a:rPr lang="en-GB" sz="1800" noProof="0" dirty="0">
                <a:latin typeface="Courier New"/>
                <a:cs typeface="Courier New"/>
              </a:rPr>
              <a:t>{</a:t>
            </a:r>
            <a:br>
              <a:rPr lang="en-GB" sz="1800" noProof="0" dirty="0">
                <a:latin typeface="Courier New"/>
                <a:cs typeface="Courier New"/>
              </a:rPr>
            </a:br>
            <a:r>
              <a:rPr lang="en-GB" sz="1800" noProof="0" dirty="0">
                <a:latin typeface="Courier New"/>
                <a:cs typeface="Courier New"/>
              </a:rPr>
              <a:t>    </a:t>
            </a:r>
            <a:r>
              <a:rPr lang="en-GB" sz="1800" noProof="0" dirty="0" err="1">
                <a:latin typeface="Courier New"/>
                <a:cs typeface="Courier New"/>
              </a:rPr>
              <a:t>printHello</a:t>
            </a:r>
            <a:r>
              <a:rPr lang="en-GB" sz="1800" noProof="0" dirty="0">
                <a:latin typeface="Courier New"/>
                <a:cs typeface="Courier New"/>
              </a:rPr>
              <a:t>();</a:t>
            </a:r>
            <a:br>
              <a:rPr lang="en-GB" sz="1800" noProof="0" dirty="0">
                <a:latin typeface="Courier New"/>
                <a:cs typeface="Courier New"/>
              </a:rPr>
            </a:br>
            <a:r>
              <a:rPr lang="en-GB" sz="1800" noProof="0" dirty="0">
                <a:latin typeface="Courier New"/>
                <a:cs typeface="Courier New"/>
              </a:rPr>
              <a:t>    return 0;</a:t>
            </a:r>
            <a:br>
              <a:rPr lang="en-GB" sz="1800" noProof="0" dirty="0">
                <a:latin typeface="Courier New"/>
                <a:cs typeface="Courier New"/>
              </a:rPr>
            </a:br>
            <a:r>
              <a:rPr lang="en-GB" sz="1800" noProof="0" dirty="0">
                <a:latin typeface="Courier New"/>
                <a:cs typeface="Courier New"/>
              </a:rPr>
              <a:t>}</a:t>
            </a:r>
            <a:endParaRPr lang="en-GB" sz="1800" noProof="0" dirty="0"/>
          </a:p>
          <a:p>
            <a:pPr marL="1257300" lvl="3" indent="0">
              <a:buNone/>
            </a:pPr>
            <a:r>
              <a:rPr lang="en-GB" sz="1800" noProof="0" dirty="0">
                <a:latin typeface="Courier New"/>
                <a:cs typeface="Courier New"/>
              </a:rPr>
              <a:t>void </a:t>
            </a:r>
            <a:r>
              <a:rPr lang="en-GB" sz="1800" noProof="0" dirty="0" err="1">
                <a:latin typeface="Courier New"/>
                <a:cs typeface="Courier New"/>
              </a:rPr>
              <a:t>printHello</a:t>
            </a:r>
            <a:r>
              <a:rPr lang="en-GB" sz="1800" noProof="0" dirty="0">
                <a:latin typeface="Courier New"/>
                <a:cs typeface="Courier New"/>
              </a:rPr>
              <a:t>(void)</a:t>
            </a:r>
            <a:br>
              <a:rPr lang="en-GB" sz="1800" noProof="0" dirty="0">
                <a:latin typeface="Courier New"/>
                <a:cs typeface="Courier New"/>
              </a:rPr>
            </a:br>
            <a:r>
              <a:rPr lang="en-GB" sz="1800" noProof="0" dirty="0">
                <a:latin typeface="Courier New"/>
                <a:cs typeface="Courier New"/>
              </a:rPr>
              <a:t>{</a:t>
            </a:r>
            <a:br>
              <a:rPr lang="en-GB" sz="1800" noProof="0" dirty="0">
                <a:latin typeface="Courier New"/>
                <a:cs typeface="Courier New"/>
              </a:rPr>
            </a:br>
            <a:r>
              <a:rPr lang="en-GB" sz="1800" noProof="0" dirty="0">
                <a:latin typeface="Courier New"/>
                <a:cs typeface="Courier New"/>
              </a:rPr>
              <a:t>    printf("hello world!\n");</a:t>
            </a:r>
            <a:br>
              <a:rPr lang="en-GB" sz="1800" noProof="0" dirty="0">
                <a:latin typeface="Courier New"/>
                <a:cs typeface="Courier New"/>
              </a:rPr>
            </a:br>
            <a:r>
              <a:rPr lang="en-GB" sz="1800" noProof="0" dirty="0">
                <a:latin typeface="Courier New"/>
                <a:cs typeface="Courier New"/>
              </a:rPr>
              <a:t>}</a:t>
            </a:r>
          </a:p>
        </p:txBody>
      </p:sp>
      <p:grpSp>
        <p:nvGrpSpPr>
          <p:cNvPr id="10" name="Group 9"/>
          <p:cNvGrpSpPr/>
          <p:nvPr/>
        </p:nvGrpSpPr>
        <p:grpSpPr>
          <a:xfrm>
            <a:off x="4998602" y="4336229"/>
            <a:ext cx="3098466" cy="646331"/>
            <a:chOff x="6498258" y="3377272"/>
            <a:chExt cx="2311532" cy="1477328"/>
          </a:xfrm>
        </p:grpSpPr>
        <p:sp>
          <p:nvSpPr>
            <p:cNvPr id="11" name="Rounded Rectangular Callout 10"/>
            <p:cNvSpPr/>
            <p:nvPr/>
          </p:nvSpPr>
          <p:spPr>
            <a:xfrm>
              <a:off x="6498258" y="3377272"/>
              <a:ext cx="2311532" cy="1477328"/>
            </a:xfrm>
            <a:prstGeom prst="wedgeRoundRectCallout">
              <a:avLst>
                <a:gd name="adj1" fmla="val -78170"/>
                <a:gd name="adj2" fmla="val -2829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591760" y="3639987"/>
              <a:ext cx="2120242" cy="844187"/>
            </a:xfrm>
            <a:prstGeom prst="rect">
              <a:avLst/>
            </a:prstGeom>
            <a:noFill/>
          </p:spPr>
          <p:txBody>
            <a:bodyPr wrap="square" rtlCol="0">
              <a:spAutoFit/>
            </a:bodyPr>
            <a:lstStyle/>
            <a:p>
              <a:pPr algn="ctr"/>
              <a:r>
                <a:rPr lang="en-US" dirty="0">
                  <a:latin typeface="Gill Sans Light"/>
                  <a:cs typeface="Gill Sans Light"/>
                </a:rPr>
                <a:t>compiler: "what is this?"</a:t>
              </a:r>
            </a:p>
          </p:txBody>
        </p:sp>
      </p:grpSp>
    </p:spTree>
    <p:extLst>
      <p:ext uri="{BB962C8B-B14F-4D97-AF65-F5344CB8AC3E}">
        <p14:creationId xmlns:p14="http://schemas.microsoft.com/office/powerpoint/2010/main" val="1369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Function prototypes</a:t>
            </a:r>
          </a:p>
        </p:txBody>
      </p:sp>
      <p:sp>
        <p:nvSpPr>
          <p:cNvPr id="3" name="Content Placeholder 2"/>
          <p:cNvSpPr>
            <a:spLocks noGrp="1"/>
          </p:cNvSpPr>
          <p:nvPr>
            <p:ph idx="1"/>
          </p:nvPr>
        </p:nvSpPr>
        <p:spPr/>
        <p:txBody>
          <a:bodyPr/>
          <a:lstStyle/>
          <a:p>
            <a:r>
              <a:rPr lang="en-GB" noProof="0" dirty="0"/>
              <a:t>How to solve?</a:t>
            </a:r>
          </a:p>
          <a:p>
            <a:pPr marL="1257300" lvl="3" indent="0">
              <a:buNone/>
            </a:pPr>
            <a:r>
              <a:rPr lang="en-GB" sz="1800" noProof="0" dirty="0">
                <a:latin typeface="Courier New"/>
                <a:cs typeface="Courier New"/>
              </a:rPr>
              <a:t>#include &lt;</a:t>
            </a:r>
            <a:r>
              <a:rPr lang="en-GB" sz="1800" noProof="0" dirty="0" err="1">
                <a:latin typeface="Courier New"/>
                <a:cs typeface="Courier New"/>
              </a:rPr>
              <a:t>stdio.h</a:t>
            </a:r>
            <a:r>
              <a:rPr lang="en-GB" sz="1800" noProof="0" dirty="0">
                <a:latin typeface="Courier New"/>
                <a:cs typeface="Courier New"/>
              </a:rPr>
              <a:t>&gt;</a:t>
            </a:r>
          </a:p>
          <a:p>
            <a:pPr marL="1257300" lvl="3" indent="0">
              <a:buNone/>
            </a:pPr>
            <a:endParaRPr lang="en-GB" sz="1800" noProof="0" dirty="0">
              <a:latin typeface="Courier New"/>
              <a:cs typeface="Courier New"/>
            </a:endParaRPr>
          </a:p>
          <a:p>
            <a:pPr marL="1257300" lvl="3" indent="0">
              <a:buNone/>
            </a:pPr>
            <a:r>
              <a:rPr lang="en-GB" sz="1800" noProof="0" dirty="0">
                <a:latin typeface="Courier New"/>
                <a:cs typeface="Courier New"/>
              </a:rPr>
              <a:t>void </a:t>
            </a:r>
            <a:r>
              <a:rPr lang="en-GB" sz="1800" noProof="0" dirty="0" err="1">
                <a:latin typeface="Courier New"/>
                <a:cs typeface="Courier New"/>
              </a:rPr>
              <a:t>printHello</a:t>
            </a:r>
            <a:r>
              <a:rPr lang="en-GB" sz="1800" noProof="0" dirty="0">
                <a:latin typeface="Courier New"/>
                <a:cs typeface="Courier New"/>
              </a:rPr>
              <a:t>(void);</a:t>
            </a:r>
          </a:p>
          <a:p>
            <a:pPr marL="1257300" lvl="3" indent="0">
              <a:buNone/>
            </a:pPr>
            <a:endParaRPr lang="en-GB" sz="1800" noProof="0" dirty="0">
              <a:latin typeface="Courier New"/>
              <a:cs typeface="Courier New"/>
            </a:endParaRPr>
          </a:p>
          <a:p>
            <a:pPr marL="1257300" lvl="3" indent="0">
              <a:buNone/>
            </a:pPr>
            <a:r>
              <a:rPr lang="en-GB" sz="1800" noProof="0" dirty="0">
                <a:latin typeface="Courier New"/>
                <a:cs typeface="Courier New"/>
              </a:rPr>
              <a:t>int main(void)</a:t>
            </a:r>
          </a:p>
          <a:p>
            <a:pPr marL="1257300" lvl="3" indent="0">
              <a:buNone/>
            </a:pPr>
            <a:r>
              <a:rPr lang="en-GB" sz="1800" noProof="0" dirty="0">
                <a:latin typeface="Courier New"/>
                <a:cs typeface="Courier New"/>
              </a:rPr>
              <a:t>{</a:t>
            </a:r>
          </a:p>
          <a:p>
            <a:pPr marL="1257300" lvl="3" indent="0">
              <a:buNone/>
            </a:pPr>
            <a:r>
              <a:rPr lang="en-GB" sz="1800" noProof="0" dirty="0">
                <a:latin typeface="Courier New"/>
                <a:cs typeface="Courier New"/>
              </a:rPr>
              <a:t>    </a:t>
            </a:r>
            <a:r>
              <a:rPr lang="en-GB" sz="1800" noProof="0" dirty="0" err="1">
                <a:latin typeface="Courier New"/>
                <a:cs typeface="Courier New"/>
              </a:rPr>
              <a:t>printHello</a:t>
            </a:r>
            <a:r>
              <a:rPr lang="en-GB" sz="1800" noProof="0" dirty="0">
                <a:latin typeface="Courier New"/>
                <a:cs typeface="Courier New"/>
              </a:rPr>
              <a:t>();</a:t>
            </a:r>
          </a:p>
          <a:p>
            <a:pPr marL="1257300" lvl="3" indent="0">
              <a:buNone/>
            </a:pPr>
            <a:r>
              <a:rPr lang="en-GB" sz="1800" noProof="0" dirty="0">
                <a:latin typeface="Courier New"/>
                <a:cs typeface="Courier New"/>
              </a:rPr>
              <a:t>    return 0;</a:t>
            </a:r>
          </a:p>
          <a:p>
            <a:pPr marL="1257300" lvl="3" indent="0">
              <a:buNone/>
            </a:pPr>
            <a:r>
              <a:rPr lang="en-GB" sz="1800" noProof="0" dirty="0">
                <a:latin typeface="Courier New"/>
                <a:cs typeface="Courier New"/>
              </a:rPr>
              <a:t>}</a:t>
            </a:r>
            <a:endParaRPr lang="en-GB" sz="1800" noProof="0" dirty="0"/>
          </a:p>
          <a:p>
            <a:pPr marL="1257300" lvl="3" indent="0">
              <a:buNone/>
            </a:pPr>
            <a:r>
              <a:rPr lang="en-GB" sz="1800" noProof="0" dirty="0">
                <a:latin typeface="Courier New"/>
                <a:cs typeface="Courier New"/>
              </a:rPr>
              <a:t>void </a:t>
            </a:r>
            <a:r>
              <a:rPr lang="en-GB" sz="1800" noProof="0" dirty="0" err="1">
                <a:latin typeface="Courier New"/>
                <a:cs typeface="Courier New"/>
              </a:rPr>
              <a:t>printHello</a:t>
            </a:r>
            <a:r>
              <a:rPr lang="en-GB" sz="1800" noProof="0" dirty="0">
                <a:latin typeface="Courier New"/>
                <a:cs typeface="Courier New"/>
              </a:rPr>
              <a:t>(void)</a:t>
            </a:r>
          </a:p>
          <a:p>
            <a:pPr marL="1257300" lvl="3" indent="0">
              <a:buNone/>
            </a:pPr>
            <a:r>
              <a:rPr lang="en-GB" sz="1800" noProof="0" dirty="0">
                <a:latin typeface="Courier New"/>
                <a:cs typeface="Courier New"/>
              </a:rPr>
              <a:t>{</a:t>
            </a:r>
          </a:p>
          <a:p>
            <a:pPr marL="1257300" lvl="3" indent="0">
              <a:buNone/>
            </a:pPr>
            <a:r>
              <a:rPr lang="en-GB" sz="1800" noProof="0" dirty="0">
                <a:latin typeface="Courier New"/>
                <a:cs typeface="Courier New"/>
              </a:rPr>
              <a:t>    printf("hello world!\n");</a:t>
            </a:r>
          </a:p>
          <a:p>
            <a:pPr marL="1257300" lvl="3" indent="0">
              <a:buNone/>
            </a:pPr>
            <a:r>
              <a:rPr lang="en-GB" sz="1800" noProof="0" dirty="0">
                <a:latin typeface="Courier New"/>
                <a:cs typeface="Courier New"/>
              </a:rPr>
              <a:t>}</a:t>
            </a:r>
          </a:p>
          <a:p>
            <a:pPr marL="0" indent="0">
              <a:buNone/>
            </a:pPr>
            <a:endParaRPr lang="en-GB" noProof="0" dirty="0"/>
          </a:p>
        </p:txBody>
      </p:sp>
      <p:grpSp>
        <p:nvGrpSpPr>
          <p:cNvPr id="4" name="Group 3"/>
          <p:cNvGrpSpPr/>
          <p:nvPr/>
        </p:nvGrpSpPr>
        <p:grpSpPr>
          <a:xfrm>
            <a:off x="5633558" y="2871782"/>
            <a:ext cx="2145547" cy="646331"/>
            <a:chOff x="6498258" y="3628471"/>
            <a:chExt cx="2311532" cy="1477328"/>
          </a:xfrm>
        </p:grpSpPr>
        <p:sp>
          <p:nvSpPr>
            <p:cNvPr id="5" name="Rounded Rectangular Callout 4"/>
            <p:cNvSpPr/>
            <p:nvPr/>
          </p:nvSpPr>
          <p:spPr>
            <a:xfrm>
              <a:off x="6498258" y="3628471"/>
              <a:ext cx="2311532" cy="1477328"/>
            </a:xfrm>
            <a:prstGeom prst="wedgeRoundRectCallout">
              <a:avLst>
                <a:gd name="adj1" fmla="val -78170"/>
                <a:gd name="adj2" fmla="val -2829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547644" y="3945040"/>
              <a:ext cx="2212760" cy="844187"/>
            </a:xfrm>
            <a:prstGeom prst="rect">
              <a:avLst/>
            </a:prstGeom>
            <a:noFill/>
          </p:spPr>
          <p:txBody>
            <a:bodyPr wrap="square" rtlCol="0">
              <a:spAutoFit/>
            </a:bodyPr>
            <a:lstStyle/>
            <a:p>
              <a:pPr algn="ctr"/>
              <a:r>
                <a:rPr lang="en-US" dirty="0">
                  <a:latin typeface="Gill Sans Light"/>
                  <a:cs typeface="Gill Sans Light"/>
                </a:rPr>
                <a:t>function prototype</a:t>
              </a:r>
            </a:p>
          </p:txBody>
        </p:sp>
      </p:grpSp>
      <p:grpSp>
        <p:nvGrpSpPr>
          <p:cNvPr id="7" name="Group 6"/>
          <p:cNvGrpSpPr/>
          <p:nvPr/>
        </p:nvGrpSpPr>
        <p:grpSpPr>
          <a:xfrm>
            <a:off x="4879550" y="4184108"/>
            <a:ext cx="3539520" cy="663693"/>
            <a:chOff x="6498258" y="3588786"/>
            <a:chExt cx="2311532" cy="1517013"/>
          </a:xfrm>
        </p:grpSpPr>
        <p:sp>
          <p:nvSpPr>
            <p:cNvPr id="8" name="Rounded Rectangular Callout 7"/>
            <p:cNvSpPr/>
            <p:nvPr/>
          </p:nvSpPr>
          <p:spPr>
            <a:xfrm>
              <a:off x="6498258" y="3628471"/>
              <a:ext cx="2311532" cy="1477328"/>
            </a:xfrm>
            <a:prstGeom prst="wedgeRoundRectCallout">
              <a:avLst>
                <a:gd name="adj1" fmla="val -78170"/>
                <a:gd name="adj2" fmla="val -2829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558412" y="3588786"/>
              <a:ext cx="2212760" cy="1477328"/>
            </a:xfrm>
            <a:prstGeom prst="rect">
              <a:avLst/>
            </a:prstGeom>
            <a:noFill/>
          </p:spPr>
          <p:txBody>
            <a:bodyPr wrap="square" rtlCol="0">
              <a:spAutoFit/>
            </a:bodyPr>
            <a:lstStyle/>
            <a:p>
              <a:pPr algn="ctr"/>
              <a:r>
                <a:rPr lang="en-US" dirty="0">
                  <a:latin typeface="Gill Sans Light"/>
                  <a:cs typeface="Gill Sans Light"/>
                </a:rPr>
                <a:t>"I recognize this function, </a:t>
              </a:r>
              <a:br>
                <a:rPr lang="en-US" dirty="0">
                  <a:latin typeface="Gill Sans Light"/>
                  <a:cs typeface="Gill Sans Light"/>
                </a:rPr>
              </a:br>
              <a:r>
                <a:rPr lang="en-US" dirty="0">
                  <a:latin typeface="Gill Sans Light"/>
                  <a:cs typeface="Gill Sans Light"/>
                </a:rPr>
                <a:t>so I know what to do with it"</a:t>
              </a:r>
            </a:p>
          </p:txBody>
        </p:sp>
      </p:grpSp>
    </p:spTree>
    <p:extLst>
      <p:ext uri="{BB962C8B-B14F-4D97-AF65-F5344CB8AC3E}">
        <p14:creationId xmlns:p14="http://schemas.microsoft.com/office/powerpoint/2010/main" val="35586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GB" noProof="0" dirty="0"/>
              <a:t>Today</a:t>
            </a:r>
          </a:p>
        </p:txBody>
      </p:sp>
      <p:sp>
        <p:nvSpPr>
          <p:cNvPr id="3" name="Content Placeholder 2"/>
          <p:cNvSpPr>
            <a:spLocks noGrp="1"/>
          </p:cNvSpPr>
          <p:nvPr>
            <p:ph idx="1"/>
          </p:nvPr>
        </p:nvSpPr>
        <p:spPr/>
        <p:txBody>
          <a:bodyPr/>
          <a:lstStyle/>
          <a:p>
            <a:pPr>
              <a:defRPr/>
            </a:pPr>
            <a:r>
              <a:rPr lang="en-GB" noProof="0" dirty="0"/>
              <a:t>introduction</a:t>
            </a:r>
          </a:p>
          <a:p>
            <a:pPr>
              <a:defRPr/>
            </a:pPr>
            <a:r>
              <a:rPr lang="en-GB" noProof="0" dirty="0"/>
              <a:t>organisation</a:t>
            </a:r>
          </a:p>
          <a:p>
            <a:pPr>
              <a:defRPr/>
            </a:pPr>
            <a:r>
              <a:rPr lang="en-GB" noProof="0" dirty="0"/>
              <a:t>programming languages</a:t>
            </a:r>
          </a:p>
          <a:p>
            <a:pPr>
              <a:defRPr/>
            </a:pPr>
            <a:endParaRPr lang="en-GB" noProof="0" dirty="0"/>
          </a:p>
          <a:p>
            <a:pPr>
              <a:defRPr/>
            </a:pPr>
            <a:r>
              <a:rPr lang="en-GB" noProof="0" dirty="0"/>
              <a:t>looking back at C# courses</a:t>
            </a:r>
          </a:p>
          <a:p>
            <a:pPr>
              <a:defRPr/>
            </a:pPr>
            <a:r>
              <a:rPr lang="en-GB" noProof="0" dirty="0"/>
              <a:t>what is C</a:t>
            </a:r>
          </a:p>
          <a:p>
            <a:pPr>
              <a:defRPr/>
            </a:pPr>
            <a:r>
              <a:rPr lang="en-GB" noProof="0" dirty="0"/>
              <a:t>include files</a:t>
            </a:r>
          </a:p>
        </p:txBody>
      </p:sp>
    </p:spTree>
    <p:extLst>
      <p:ext uri="{BB962C8B-B14F-4D97-AF65-F5344CB8AC3E}">
        <p14:creationId xmlns:p14="http://schemas.microsoft.com/office/powerpoint/2010/main" val="3547425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Grouping function prototypes</a:t>
            </a:r>
          </a:p>
        </p:txBody>
      </p:sp>
      <p:sp>
        <p:nvSpPr>
          <p:cNvPr id="3" name="Content Placeholder 2"/>
          <p:cNvSpPr>
            <a:spLocks noGrp="1"/>
          </p:cNvSpPr>
          <p:nvPr>
            <p:ph idx="1"/>
          </p:nvPr>
        </p:nvSpPr>
        <p:spPr>
          <a:xfrm>
            <a:off x="457200" y="3221038"/>
            <a:ext cx="8229600" cy="3033712"/>
          </a:xfrm>
        </p:spPr>
        <p:txBody>
          <a:bodyPr/>
          <a:lstStyle/>
          <a:p>
            <a:r>
              <a:rPr lang="en-GB" sz="2800" noProof="0" dirty="0"/>
              <a:t>"do I have to write all prototypes where I want to use them?"</a:t>
            </a:r>
          </a:p>
          <a:p>
            <a:r>
              <a:rPr lang="en-GB" sz="2800" noProof="0" dirty="0"/>
              <a:t>No: put them in </a:t>
            </a:r>
            <a:r>
              <a:rPr lang="en-GB" sz="2800" noProof="0" dirty="0" err="1"/>
              <a:t>Playlist.h</a:t>
            </a:r>
            <a:endParaRPr lang="en-GB" sz="2800" noProof="0" dirty="0"/>
          </a:p>
          <a:p>
            <a:pPr lvl="1"/>
            <a:r>
              <a:rPr lang="en-GB" sz="2400" noProof="0" dirty="0"/>
              <a:t>with ‘multiple include’ security!</a:t>
            </a:r>
          </a:p>
          <a:p>
            <a:r>
              <a:rPr lang="en-GB" sz="2800" noProof="0" dirty="0"/>
              <a:t>And add before using : </a:t>
            </a:r>
            <a:r>
              <a:rPr lang="en-GB" sz="2400" noProof="0" dirty="0">
                <a:latin typeface="Courier New"/>
                <a:cs typeface="Courier New"/>
              </a:rPr>
              <a:t>#include “</a:t>
            </a:r>
            <a:r>
              <a:rPr lang="en-GB" sz="2400" noProof="0" dirty="0" err="1">
                <a:latin typeface="Courier New"/>
                <a:cs typeface="Courier New"/>
              </a:rPr>
              <a:t>Playlist.h</a:t>
            </a:r>
            <a:r>
              <a:rPr lang="en-GB" sz="2400" noProof="0" dirty="0">
                <a:latin typeface="Courier New"/>
                <a:cs typeface="Courier New"/>
              </a:rPr>
              <a:t>”</a:t>
            </a:r>
          </a:p>
          <a:p>
            <a:pPr lvl="1"/>
            <a:r>
              <a:rPr lang="en-GB" sz="2400" noProof="0" dirty="0"/>
              <a:t>note the difference between </a:t>
            </a:r>
            <a:r>
              <a:rPr lang="en-GB" sz="2400" b="1" noProof="0" dirty="0"/>
              <a:t>&lt;</a:t>
            </a:r>
            <a:r>
              <a:rPr lang="en-GB" sz="2400" noProof="0" dirty="0" err="1"/>
              <a:t>Playlist.h</a:t>
            </a:r>
            <a:r>
              <a:rPr lang="en-GB" sz="2400" b="1" noProof="0" dirty="0"/>
              <a:t>&gt;</a:t>
            </a:r>
            <a:r>
              <a:rPr lang="en-GB" sz="2400" noProof="0" dirty="0"/>
              <a:t> and </a:t>
            </a:r>
            <a:r>
              <a:rPr lang="en-GB" sz="2400" b="1" noProof="0" dirty="0"/>
              <a:t>“</a:t>
            </a:r>
            <a:r>
              <a:rPr lang="en-GB" sz="2400" noProof="0" dirty="0" err="1"/>
              <a:t>Playlist.h</a:t>
            </a:r>
            <a:r>
              <a:rPr lang="en-GB" sz="2400" b="1" noProof="0" dirty="0"/>
              <a:t>”</a:t>
            </a:r>
          </a:p>
        </p:txBody>
      </p:sp>
      <p:pic>
        <p:nvPicPr>
          <p:cNvPr id="4" name="Picture 3"/>
          <p:cNvPicPr>
            <a:picLocks noChangeAspect="1"/>
          </p:cNvPicPr>
          <p:nvPr/>
        </p:nvPicPr>
        <p:blipFill>
          <a:blip r:embed="rId3"/>
          <a:stretch>
            <a:fillRect/>
          </a:stretch>
        </p:blipFill>
        <p:spPr>
          <a:xfrm>
            <a:off x="1739923" y="1417638"/>
            <a:ext cx="5016500" cy="1803400"/>
          </a:xfrm>
          <a:prstGeom prst="rect">
            <a:avLst/>
          </a:prstGeom>
        </p:spPr>
      </p:pic>
    </p:spTree>
    <p:extLst>
      <p:ext uri="{BB962C8B-B14F-4D97-AF65-F5344CB8AC3E}">
        <p14:creationId xmlns:p14="http://schemas.microsoft.com/office/powerpoint/2010/main" val="242848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and .h files</a:t>
            </a:r>
          </a:p>
        </p:txBody>
      </p:sp>
      <p:sp>
        <p:nvSpPr>
          <p:cNvPr id="6" name="TextBox 5"/>
          <p:cNvSpPr txBox="1"/>
          <p:nvPr/>
        </p:nvSpPr>
        <p:spPr>
          <a:xfrm>
            <a:off x="700216" y="2858530"/>
            <a:ext cx="2554931" cy="2031325"/>
          </a:xfrm>
          <a:prstGeom prst="rect">
            <a:avLst/>
          </a:prstGeom>
          <a:noFill/>
          <a:ln w="19050">
            <a:solidFill>
              <a:schemeClr val="bg1">
                <a:lumMod val="65000"/>
              </a:schemeClr>
            </a:solidFill>
          </a:ln>
        </p:spPr>
        <p:txBody>
          <a:bodyPr wrap="none" rtlCol="0">
            <a:spAutoFit/>
          </a:bodyPr>
          <a:lstStyle/>
          <a:p>
            <a:r>
              <a:rPr lang="en-US" sz="1400" dirty="0">
                <a:latin typeface="Courier New" panose="02070309020205020404" pitchFamily="49" charset="0"/>
                <a:cs typeface="Courier New" panose="02070309020205020404" pitchFamily="49" charset="0"/>
              </a:rPr>
              <a:t>#include "</a:t>
            </a:r>
            <a:r>
              <a:rPr lang="en-US" sz="1400" dirty="0" err="1">
                <a:latin typeface="Courier New" panose="02070309020205020404" pitchFamily="49" charset="0"/>
                <a:cs typeface="Courier New" panose="02070309020205020404" pitchFamily="49" charset="0"/>
              </a:rPr>
              <a:t>playlist.h</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int main(void)</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int 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n = </a:t>
            </a:r>
            <a:r>
              <a:rPr lang="en-US" sz="1400" dirty="0" err="1">
                <a:latin typeface="Courier New" panose="02070309020205020404" pitchFamily="49" charset="0"/>
                <a:cs typeface="Courier New" panose="02070309020205020404" pitchFamily="49" charset="0"/>
              </a:rPr>
              <a:t>GetNrOfSongs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
        <p:nvSpPr>
          <p:cNvPr id="7" name="TextBox 6"/>
          <p:cNvSpPr txBox="1"/>
          <p:nvPr/>
        </p:nvSpPr>
        <p:spPr>
          <a:xfrm>
            <a:off x="700215" y="2434967"/>
            <a:ext cx="928459" cy="369332"/>
          </a:xfrm>
          <a:prstGeom prst="rect">
            <a:avLst/>
          </a:prstGeom>
          <a:noFill/>
        </p:spPr>
        <p:txBody>
          <a:bodyPr wrap="none" rtlCol="0">
            <a:spAutoFit/>
          </a:bodyPr>
          <a:lstStyle/>
          <a:p>
            <a:r>
              <a:rPr lang="en-US" dirty="0" err="1"/>
              <a:t>main.c</a:t>
            </a:r>
            <a:r>
              <a:rPr lang="en-US" dirty="0"/>
              <a:t>:</a:t>
            </a:r>
          </a:p>
        </p:txBody>
      </p:sp>
      <p:sp>
        <p:nvSpPr>
          <p:cNvPr id="8" name="TextBox 7"/>
          <p:cNvSpPr txBox="1"/>
          <p:nvPr/>
        </p:nvSpPr>
        <p:spPr>
          <a:xfrm>
            <a:off x="5045676" y="1679481"/>
            <a:ext cx="2662670" cy="1600438"/>
          </a:xfrm>
          <a:prstGeom prst="rect">
            <a:avLst/>
          </a:prstGeom>
          <a:noFill/>
          <a:ln w="19050">
            <a:solidFill>
              <a:schemeClr val="bg1">
                <a:lumMod val="65000"/>
              </a:schemeClr>
            </a:solidFill>
          </a:ln>
        </p:spPr>
        <p:txBody>
          <a:bodyPr wrap="none" rtlCol="0">
            <a:spAutoFit/>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ifndef</a:t>
            </a:r>
            <a:r>
              <a:rPr lang="en-US" sz="1400" dirty="0">
                <a:latin typeface="Courier New" panose="02070309020205020404" pitchFamily="49" charset="0"/>
                <a:cs typeface="Courier New" panose="02070309020205020404" pitchFamily="49" charset="0"/>
              </a:rPr>
              <a:t> PLAYLIST_H</a:t>
            </a:r>
          </a:p>
          <a:p>
            <a:r>
              <a:rPr lang="en-US" sz="1400" dirty="0">
                <a:latin typeface="Courier New" panose="02070309020205020404" pitchFamily="49" charset="0"/>
                <a:cs typeface="Courier New" panose="02070309020205020404" pitchFamily="49" charset="0"/>
              </a:rPr>
              <a:t>#define PLAYLIST_H</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GetNrOfSongs</a:t>
            </a:r>
            <a:r>
              <a:rPr lang="en-US" sz="1400" dirty="0">
                <a:latin typeface="Courier New" panose="02070309020205020404" pitchFamily="49" charset="0"/>
                <a:cs typeface="Courier New" panose="02070309020205020404" pitchFamily="49" charset="0"/>
              </a:rPr>
              <a:t>(void);</a:t>
            </a:r>
          </a:p>
          <a:p>
            <a:r>
              <a:rPr lang="en-US" sz="1400" dirty="0">
                <a:latin typeface="Courier New" panose="02070309020205020404" pitchFamily="49" charset="0"/>
                <a:cs typeface="Courier New" panose="02070309020205020404" pitchFamily="49" charset="0"/>
              </a:rPr>
              <a:t>... // other prototypes   </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endif</a:t>
            </a:r>
            <a:endParaRPr lang="en-US" sz="1400" dirty="0">
              <a:latin typeface="Courier New" panose="02070309020205020404" pitchFamily="49" charset="0"/>
              <a:cs typeface="Courier New" panose="02070309020205020404" pitchFamily="49" charset="0"/>
            </a:endParaRPr>
          </a:p>
        </p:txBody>
      </p:sp>
      <p:sp>
        <p:nvSpPr>
          <p:cNvPr id="9" name="TextBox 8"/>
          <p:cNvSpPr txBox="1"/>
          <p:nvPr/>
        </p:nvSpPr>
        <p:spPr>
          <a:xfrm>
            <a:off x="5045676" y="3706060"/>
            <a:ext cx="2878149" cy="2462213"/>
          </a:xfrm>
          <a:prstGeom prst="rect">
            <a:avLst/>
          </a:prstGeom>
          <a:noFill/>
          <a:ln w="19050">
            <a:solidFill>
              <a:schemeClr val="bg1">
                <a:lumMod val="65000"/>
              </a:schemeClr>
            </a:solidFill>
          </a:ln>
        </p:spPr>
        <p:txBody>
          <a:bodyPr wrap="none" rtlCol="0">
            <a:spAutoFit/>
          </a:bodyPr>
          <a:lstStyle/>
          <a:p>
            <a:r>
              <a:rPr lang="en-US" sz="1400" dirty="0">
                <a:latin typeface="Courier New" panose="02070309020205020404" pitchFamily="49" charset="0"/>
                <a:cs typeface="Courier New" panose="02070309020205020404" pitchFamily="49" charset="0"/>
              </a:rPr>
              <a:t>#include "</a:t>
            </a:r>
            <a:r>
              <a:rPr lang="en-US" sz="1400" dirty="0" err="1">
                <a:latin typeface="Courier New" panose="02070309020205020404" pitchFamily="49" charset="0"/>
                <a:cs typeface="Courier New" panose="02070309020205020404" pitchFamily="49" charset="0"/>
              </a:rPr>
              <a:t>playlist.h</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a:t>
            </a:r>
            <a:r>
              <a:rPr lang="en-US" sz="1400">
                <a:latin typeface="Courier New" panose="02070309020205020404" pitchFamily="49" charset="0"/>
                <a:cs typeface="Courier New" panose="02070309020205020404" pitchFamily="49" charset="0"/>
              </a:rPr>
              <a:t>GetNrOfSongs</a:t>
            </a:r>
            <a:r>
              <a:rPr lang="en-US" sz="1400" dirty="0">
                <a:latin typeface="Courier New" panose="02070309020205020404" pitchFamily="49" charset="0"/>
                <a:cs typeface="Courier New" panose="02070309020205020404" pitchFamily="49" charset="0"/>
              </a:rPr>
              <a:t>(void)</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 </a:t>
            </a:r>
          </a:p>
          <a:p>
            <a:r>
              <a:rPr lang="en-US" sz="1400" dirty="0">
                <a:latin typeface="Courier New" panose="02070309020205020404" pitchFamily="49" charset="0"/>
                <a:cs typeface="Courier New" panose="02070309020205020404" pitchFamily="49" charset="0"/>
              </a:rPr>
              <a:t>   // full implementation</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other function </a:t>
            </a:r>
          </a:p>
          <a:p>
            <a:r>
              <a:rPr lang="en-US" sz="1400" dirty="0">
                <a:latin typeface="Courier New" panose="02070309020205020404" pitchFamily="49" charset="0"/>
                <a:cs typeface="Courier New" panose="02070309020205020404" pitchFamily="49" charset="0"/>
              </a:rPr>
              <a:t>// implementations</a:t>
            </a:r>
          </a:p>
        </p:txBody>
      </p:sp>
      <p:sp>
        <p:nvSpPr>
          <p:cNvPr id="10" name="TextBox 9"/>
          <p:cNvSpPr txBox="1"/>
          <p:nvPr/>
        </p:nvSpPr>
        <p:spPr>
          <a:xfrm>
            <a:off x="5045676" y="3336728"/>
            <a:ext cx="1133644" cy="369332"/>
          </a:xfrm>
          <a:prstGeom prst="rect">
            <a:avLst/>
          </a:prstGeom>
          <a:noFill/>
        </p:spPr>
        <p:txBody>
          <a:bodyPr wrap="none" rtlCol="0">
            <a:spAutoFit/>
          </a:bodyPr>
          <a:lstStyle/>
          <a:p>
            <a:r>
              <a:rPr lang="en-US" dirty="0" err="1"/>
              <a:t>playlist.c</a:t>
            </a:r>
            <a:r>
              <a:rPr lang="en-US" dirty="0"/>
              <a:t>:</a:t>
            </a:r>
          </a:p>
        </p:txBody>
      </p:sp>
      <p:sp>
        <p:nvSpPr>
          <p:cNvPr id="11" name="TextBox 10"/>
          <p:cNvSpPr txBox="1"/>
          <p:nvPr/>
        </p:nvSpPr>
        <p:spPr>
          <a:xfrm>
            <a:off x="5045676" y="1310149"/>
            <a:ext cx="1146468" cy="369332"/>
          </a:xfrm>
          <a:prstGeom prst="rect">
            <a:avLst/>
          </a:prstGeom>
          <a:noFill/>
        </p:spPr>
        <p:txBody>
          <a:bodyPr wrap="none" rtlCol="0">
            <a:spAutoFit/>
          </a:bodyPr>
          <a:lstStyle/>
          <a:p>
            <a:r>
              <a:rPr lang="en-US" dirty="0" err="1"/>
              <a:t>playlist.h</a:t>
            </a:r>
            <a:r>
              <a:rPr lang="en-US" dirty="0"/>
              <a:t>:</a:t>
            </a:r>
          </a:p>
        </p:txBody>
      </p:sp>
    </p:spTree>
    <p:extLst>
      <p:ext uri="{BB962C8B-B14F-4D97-AF65-F5344CB8AC3E}">
        <p14:creationId xmlns:p14="http://schemas.microsoft.com/office/powerpoint/2010/main" val="3119701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5" descr="Screen Shot 2014-09-02 at 11.46.4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5167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Organisation: lectures</a:t>
            </a:r>
          </a:p>
        </p:txBody>
      </p:sp>
      <p:sp>
        <p:nvSpPr>
          <p:cNvPr id="3" name="Content Placeholder 2"/>
          <p:cNvSpPr>
            <a:spLocks noGrp="1"/>
          </p:cNvSpPr>
          <p:nvPr>
            <p:ph idx="1"/>
          </p:nvPr>
        </p:nvSpPr>
        <p:spPr/>
        <p:txBody>
          <a:bodyPr/>
          <a:lstStyle/>
          <a:p>
            <a:pPr marL="0" indent="0">
              <a:buNone/>
            </a:pPr>
            <a:r>
              <a:rPr lang="en-GB" sz="2000" noProof="0" dirty="0"/>
              <a:t>preparation at home:</a:t>
            </a:r>
          </a:p>
          <a:p>
            <a:r>
              <a:rPr lang="en-GB" sz="2000" noProof="0" dirty="0"/>
              <a:t>watch the movies </a:t>
            </a:r>
            <a:r>
              <a:rPr lang="en-GB" sz="1800" noProof="0" dirty="0">
                <a:hlinkClick r:id="rId2"/>
              </a:rPr>
              <a:t>youtube (NL)</a:t>
            </a:r>
            <a:endParaRPr lang="en-GB" sz="1800" noProof="0" dirty="0"/>
          </a:p>
          <a:p>
            <a:r>
              <a:rPr lang="en-GB" sz="2000" dirty="0"/>
              <a:t>x</a:t>
            </a:r>
            <a:r>
              <a:rPr lang="en-GB" sz="2000" noProof="0" dirty="0"/>
              <a:t> hours theory &amp; practical</a:t>
            </a:r>
          </a:p>
          <a:p>
            <a:r>
              <a:rPr lang="en-GB" sz="2000" dirty="0"/>
              <a:t>x</a:t>
            </a:r>
            <a:r>
              <a:rPr lang="en-GB" sz="2000" noProof="0" dirty="0"/>
              <a:t> hours at your own</a:t>
            </a:r>
          </a:p>
          <a:p>
            <a:pPr marL="0" indent="0">
              <a:buNone/>
            </a:pPr>
            <a:endParaRPr lang="en-GB" sz="2000" noProof="0" dirty="0"/>
          </a:p>
          <a:p>
            <a:pPr marL="0" indent="0">
              <a:buNone/>
            </a:pPr>
            <a:endParaRPr lang="en-GB" sz="2000" noProof="0" dirty="0"/>
          </a:p>
          <a:p>
            <a:endParaRPr lang="en-GB" sz="2000" noProof="0" dirty="0"/>
          </a:p>
        </p:txBody>
      </p:sp>
      <p:pic>
        <p:nvPicPr>
          <p:cNvPr id="5" name="Picture 4"/>
          <p:cNvPicPr>
            <a:picLocks noChangeAspect="1"/>
          </p:cNvPicPr>
          <p:nvPr/>
        </p:nvPicPr>
        <p:blipFill>
          <a:blip r:embed="rId3"/>
          <a:stretch>
            <a:fillRect/>
          </a:stretch>
        </p:blipFill>
        <p:spPr>
          <a:xfrm>
            <a:off x="6676807" y="2380735"/>
            <a:ext cx="2210668" cy="3135699"/>
          </a:xfrm>
          <a:prstGeom prst="rect">
            <a:avLst/>
          </a:prstGeom>
        </p:spPr>
      </p:pic>
    </p:spTree>
    <p:extLst>
      <p:ext uri="{BB962C8B-B14F-4D97-AF65-F5344CB8AC3E}">
        <p14:creationId xmlns:p14="http://schemas.microsoft.com/office/powerpoint/2010/main" val="2554071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GB" noProof="0" dirty="0">
                <a:cs typeface="+mj-cs"/>
              </a:rPr>
              <a:t>Deadlines...</a:t>
            </a:r>
          </a:p>
        </p:txBody>
      </p:sp>
      <p:pic>
        <p:nvPicPr>
          <p:cNvPr id="18434" name="Picture 4" descr="deadlin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0525" y="1371600"/>
            <a:ext cx="4714875"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457200" y="1724025"/>
            <a:ext cx="3581400" cy="4247317"/>
          </a:xfrm>
          <a:prstGeom prst="rect">
            <a:avLst/>
          </a:prstGeom>
          <a:noFill/>
        </p:spPr>
        <p:txBody>
          <a:bodyPr>
            <a:spAutoFit/>
          </a:bodyPr>
          <a:lstStyle/>
          <a:p>
            <a:pPr>
              <a:defRPr/>
            </a:pPr>
            <a:r>
              <a:rPr lang="en-GB" dirty="0">
                <a:latin typeface="Gill Sans Light"/>
                <a:cs typeface="Gill Sans Light"/>
              </a:rPr>
              <a:t>From the study guide:</a:t>
            </a:r>
          </a:p>
          <a:p>
            <a:pPr>
              <a:defRPr/>
            </a:pPr>
            <a:endParaRPr lang="en-GB" dirty="0">
              <a:latin typeface="Gill Sans Light"/>
              <a:cs typeface="Gill Sans Light"/>
            </a:endParaRPr>
          </a:p>
          <a:p>
            <a:pPr>
              <a:defRPr/>
            </a:pPr>
            <a:r>
              <a:rPr lang="en-GB" dirty="0">
                <a:latin typeface="Gill Sans Light"/>
                <a:cs typeface="Gill Sans Light"/>
              </a:rPr>
              <a:t>practical assignment operate as described:</a:t>
            </a:r>
          </a:p>
          <a:p>
            <a:pPr marL="285750" indent="-285750">
              <a:buFont typeface="Arial"/>
              <a:buChar char="•"/>
              <a:defRPr/>
            </a:pPr>
            <a:r>
              <a:rPr lang="en-GB" dirty="0">
                <a:latin typeface="Gill Sans Light"/>
                <a:cs typeface="Gill Sans Light"/>
              </a:rPr>
              <a:t>everything is implemented,</a:t>
            </a:r>
          </a:p>
          <a:p>
            <a:pPr marL="285750" indent="-285750">
              <a:buFont typeface="Arial"/>
              <a:buChar char="•"/>
              <a:defRPr/>
            </a:pPr>
            <a:r>
              <a:rPr lang="en-GB" dirty="0">
                <a:latin typeface="Gill Sans Light"/>
                <a:cs typeface="Gill Sans Light"/>
              </a:rPr>
              <a:t>functions are tested well</a:t>
            </a:r>
          </a:p>
          <a:p>
            <a:pPr marL="285750" indent="-285750">
              <a:buFont typeface="Arial"/>
              <a:buChar char="•"/>
              <a:defRPr/>
            </a:pPr>
            <a:r>
              <a:rPr lang="en-GB" dirty="0">
                <a:latin typeface="Gill Sans Light"/>
                <a:cs typeface="Gill Sans Light"/>
              </a:rPr>
              <a:t>there are no compiler warnings</a:t>
            </a:r>
          </a:p>
          <a:p>
            <a:pPr>
              <a:defRPr/>
            </a:pPr>
            <a:endParaRPr lang="en-GB" dirty="0">
              <a:latin typeface="Gill Sans Light"/>
              <a:cs typeface="Gill Sans Light"/>
            </a:endParaRPr>
          </a:p>
          <a:p>
            <a:pPr>
              <a:defRPr/>
            </a:pPr>
            <a:r>
              <a:rPr lang="en-GB" dirty="0">
                <a:latin typeface="Gill Sans Light"/>
                <a:cs typeface="Gill Sans Light"/>
              </a:rPr>
              <a:t>submissions:</a:t>
            </a:r>
          </a:p>
          <a:p>
            <a:pPr marL="285750" indent="-285750">
              <a:buFont typeface="Arial"/>
              <a:buChar char="•"/>
              <a:defRPr/>
            </a:pPr>
            <a:r>
              <a:rPr lang="en-GB" dirty="0">
                <a:latin typeface="Gill Sans Light"/>
                <a:cs typeface="Gill Sans Light"/>
              </a:rPr>
              <a:t>online via assignments</a:t>
            </a:r>
          </a:p>
          <a:p>
            <a:pPr marL="285750" indent="-285750">
              <a:buFont typeface="Arial"/>
              <a:buChar char="•"/>
              <a:defRPr/>
            </a:pPr>
            <a:r>
              <a:rPr lang="en-GB" dirty="0">
                <a:latin typeface="Gill Sans Light"/>
                <a:cs typeface="Gill Sans Light"/>
              </a:rPr>
              <a:t>lecture afterwards: individual questioning</a:t>
            </a:r>
          </a:p>
          <a:p>
            <a:pPr marL="285750" indent="-285750">
              <a:buFont typeface="Arial"/>
              <a:buChar char="•"/>
              <a:defRPr/>
            </a:pPr>
            <a:r>
              <a:rPr lang="en-GB" dirty="0">
                <a:latin typeface="Gill Sans Light"/>
                <a:cs typeface="Gill Sans Light"/>
              </a:rPr>
              <a:t>lecture afterwards: class room feedback</a:t>
            </a:r>
          </a:p>
          <a:p>
            <a:pPr marL="285750" indent="-285750">
              <a:buFont typeface="Arial"/>
              <a:buChar char="•"/>
              <a:defRPr/>
            </a:pPr>
            <a:endParaRPr lang="en-GB" dirty="0">
              <a:latin typeface="Gill Sans Light"/>
              <a:cs typeface="Gill Sans Light"/>
            </a:endParaRPr>
          </a:p>
        </p:txBody>
      </p:sp>
    </p:spTree>
    <p:extLst>
      <p:ext uri="{BB962C8B-B14F-4D97-AF65-F5344CB8AC3E}">
        <p14:creationId xmlns:p14="http://schemas.microsoft.com/office/powerpoint/2010/main" val="3043302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GB" noProof="0" dirty="0"/>
              <a:t>Today</a:t>
            </a:r>
          </a:p>
        </p:txBody>
      </p:sp>
      <p:sp>
        <p:nvSpPr>
          <p:cNvPr id="3" name="Content Placeholder 2"/>
          <p:cNvSpPr>
            <a:spLocks noGrp="1"/>
          </p:cNvSpPr>
          <p:nvPr>
            <p:ph idx="1"/>
          </p:nvPr>
        </p:nvSpPr>
        <p:spPr/>
        <p:txBody>
          <a:bodyPr/>
          <a:lstStyle/>
          <a:p>
            <a:pPr>
              <a:defRPr/>
            </a:pPr>
            <a:r>
              <a:rPr lang="en-GB" strike="sngStrike" noProof="0" dirty="0"/>
              <a:t>introduction</a:t>
            </a:r>
          </a:p>
          <a:p>
            <a:pPr>
              <a:defRPr/>
            </a:pPr>
            <a:r>
              <a:rPr lang="en-GB" strike="sngStrike" noProof="0" dirty="0"/>
              <a:t>organisation</a:t>
            </a:r>
          </a:p>
          <a:p>
            <a:pPr>
              <a:defRPr/>
            </a:pPr>
            <a:r>
              <a:rPr lang="en-GB" dirty="0"/>
              <a:t>programming languages</a:t>
            </a:r>
          </a:p>
          <a:p>
            <a:pPr>
              <a:defRPr/>
            </a:pPr>
            <a:endParaRPr lang="en-GB" noProof="0" dirty="0"/>
          </a:p>
          <a:p>
            <a:pPr>
              <a:defRPr/>
            </a:pPr>
            <a:r>
              <a:rPr lang="en-GB" noProof="0" dirty="0"/>
              <a:t>looking back at C# courses</a:t>
            </a:r>
          </a:p>
          <a:p>
            <a:pPr>
              <a:defRPr/>
            </a:pPr>
            <a:r>
              <a:rPr lang="en-GB" noProof="0" dirty="0"/>
              <a:t>what is C</a:t>
            </a:r>
          </a:p>
          <a:p>
            <a:pPr>
              <a:defRPr/>
            </a:pPr>
            <a:r>
              <a:rPr lang="en-GB" noProof="0" dirty="0"/>
              <a:t>include files</a:t>
            </a:r>
          </a:p>
        </p:txBody>
      </p:sp>
    </p:spTree>
    <p:extLst>
      <p:ext uri="{BB962C8B-B14F-4D97-AF65-F5344CB8AC3E}">
        <p14:creationId xmlns:p14="http://schemas.microsoft.com/office/powerpoint/2010/main" val="175336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GB" noProof="0" dirty="0"/>
              <a:t>Programming languages</a:t>
            </a:r>
          </a:p>
        </p:txBody>
      </p:sp>
      <p:sp>
        <p:nvSpPr>
          <p:cNvPr id="8195" name="Rectangle 3"/>
          <p:cNvSpPr>
            <a:spLocks noGrp="1" noChangeArrowheads="1"/>
          </p:cNvSpPr>
          <p:nvPr>
            <p:ph type="body" idx="1"/>
          </p:nvPr>
        </p:nvSpPr>
        <p:spPr/>
        <p:txBody>
          <a:bodyPr/>
          <a:lstStyle/>
          <a:p>
            <a:pPr eaLnBrk="1" hangingPunct="1">
              <a:defRPr/>
            </a:pPr>
            <a:r>
              <a:rPr lang="en-GB" noProof="0" dirty="0"/>
              <a:t>1972 	C (Ritchie &amp; Kernighan)</a:t>
            </a:r>
          </a:p>
          <a:p>
            <a:pPr eaLnBrk="1" hangingPunct="1">
              <a:defRPr/>
            </a:pPr>
            <a:endParaRPr lang="en-GB" noProof="0" dirty="0"/>
          </a:p>
          <a:p>
            <a:pPr eaLnBrk="1" hangingPunct="1">
              <a:defRPr/>
            </a:pPr>
            <a:r>
              <a:rPr lang="en-GB" noProof="0" dirty="0"/>
              <a:t>1995 	Java</a:t>
            </a:r>
          </a:p>
          <a:p>
            <a:pPr eaLnBrk="1" hangingPunct="1">
              <a:defRPr/>
            </a:pPr>
            <a:endParaRPr lang="en-GB" noProof="0" dirty="0"/>
          </a:p>
          <a:p>
            <a:pPr eaLnBrk="1" hangingPunct="1">
              <a:defRPr/>
            </a:pPr>
            <a:r>
              <a:rPr lang="en-GB" noProof="0" dirty="0"/>
              <a:t>2000 	C#</a:t>
            </a:r>
          </a:p>
        </p:txBody>
      </p:sp>
      <p:pic>
        <p:nvPicPr>
          <p:cNvPr id="2" name="Picture 1" descr="hask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407" y="2639779"/>
            <a:ext cx="2571750" cy="3669030"/>
          </a:xfrm>
          <a:prstGeom prst="rect">
            <a:avLst/>
          </a:prstGeom>
        </p:spPr>
      </p:pic>
    </p:spTree>
    <p:extLst>
      <p:ext uri="{BB962C8B-B14F-4D97-AF65-F5344CB8AC3E}">
        <p14:creationId xmlns:p14="http://schemas.microsoft.com/office/powerpoint/2010/main" val="140646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defRPr/>
            </a:pPr>
            <a:r>
              <a:rPr lang="en-GB" noProof="0" dirty="0"/>
              <a:t>C is an important language!</a:t>
            </a:r>
          </a:p>
        </p:txBody>
      </p:sp>
      <p:pic>
        <p:nvPicPr>
          <p:cNvPr id="3" name="Picture 2">
            <a:extLst>
              <a:ext uri="{FF2B5EF4-FFF2-40B4-BE49-F238E27FC236}">
                <a16:creationId xmlns:a16="http://schemas.microsoft.com/office/drawing/2014/main" id="{EEBCCFDE-3C39-2541-9CA0-66DB17C66233}"/>
              </a:ext>
            </a:extLst>
          </p:cNvPr>
          <p:cNvPicPr>
            <a:picLocks noChangeAspect="1"/>
          </p:cNvPicPr>
          <p:nvPr/>
        </p:nvPicPr>
        <p:blipFill>
          <a:blip r:embed="rId3"/>
          <a:stretch>
            <a:fillRect/>
          </a:stretch>
        </p:blipFill>
        <p:spPr>
          <a:xfrm>
            <a:off x="1484416" y="1176984"/>
            <a:ext cx="6410820" cy="5681016"/>
          </a:xfrm>
          <a:prstGeom prst="rect">
            <a:avLst/>
          </a:prstGeom>
        </p:spPr>
      </p:pic>
      <p:sp>
        <p:nvSpPr>
          <p:cNvPr id="9220" name="Text Box 7"/>
          <p:cNvSpPr txBox="1">
            <a:spLocks noChangeArrowheads="1"/>
          </p:cNvSpPr>
          <p:nvPr/>
        </p:nvSpPr>
        <p:spPr bwMode="auto">
          <a:xfrm>
            <a:off x="5815332" y="6289714"/>
            <a:ext cx="3328668" cy="369332"/>
          </a:xfrm>
          <a:prstGeom prst="rect">
            <a:avLst/>
          </a:prstGeom>
          <a:solidFill>
            <a:srgbClr val="FFFF00"/>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latin typeface="Gill Sans Light"/>
                <a:cs typeface="Gill Sans Light"/>
                <a:hlinkClick r:id="rId4"/>
              </a:rPr>
              <a:t>https://www.tiobe.com/tiobe-index</a:t>
            </a:r>
            <a:endParaRPr lang="en-US" dirty="0">
              <a:latin typeface="Gill Sans Light"/>
              <a:cs typeface="Gill Sans Light"/>
            </a:endParaRPr>
          </a:p>
        </p:txBody>
      </p:sp>
    </p:spTree>
    <p:extLst>
      <p:ext uri="{BB962C8B-B14F-4D97-AF65-F5344CB8AC3E}">
        <p14:creationId xmlns:p14="http://schemas.microsoft.com/office/powerpoint/2010/main" val="1963612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GB" noProof="0" dirty="0"/>
              <a:t>Applications</a:t>
            </a:r>
          </a:p>
        </p:txBody>
      </p:sp>
      <p:sp>
        <p:nvSpPr>
          <p:cNvPr id="10243" name="Rectangle 3"/>
          <p:cNvSpPr>
            <a:spLocks noGrp="1" noChangeArrowheads="1"/>
          </p:cNvSpPr>
          <p:nvPr>
            <p:ph type="body" idx="1"/>
          </p:nvPr>
        </p:nvSpPr>
        <p:spPr/>
        <p:txBody>
          <a:bodyPr/>
          <a:lstStyle/>
          <a:p>
            <a:pPr eaLnBrk="1" hangingPunct="1">
              <a:lnSpc>
                <a:spcPct val="90000"/>
              </a:lnSpc>
              <a:defRPr/>
            </a:pPr>
            <a:r>
              <a:rPr lang="en-GB" noProof="0" dirty="0"/>
              <a:t>hardware control (bit operations)</a:t>
            </a:r>
          </a:p>
          <a:p>
            <a:pPr eaLnBrk="1" hangingPunct="1">
              <a:lnSpc>
                <a:spcPct val="90000"/>
              </a:lnSpc>
              <a:defRPr/>
            </a:pPr>
            <a:endParaRPr lang="en-GB" noProof="0" dirty="0"/>
          </a:p>
          <a:p>
            <a:pPr eaLnBrk="1" hangingPunct="1">
              <a:lnSpc>
                <a:spcPct val="90000"/>
              </a:lnSpc>
              <a:defRPr/>
            </a:pPr>
            <a:r>
              <a:rPr lang="en-GB" noProof="0" dirty="0"/>
              <a:t>embedded systems </a:t>
            </a:r>
            <a:br>
              <a:rPr lang="en-GB" noProof="0" dirty="0"/>
            </a:br>
            <a:r>
              <a:rPr lang="en-GB" noProof="0" dirty="0">
                <a:latin typeface="Arial Unicode MS"/>
                <a:ea typeface="Arial Unicode MS"/>
                <a:cs typeface="Arial Unicode MS"/>
              </a:rPr>
              <a:t>→ </a:t>
            </a:r>
            <a:r>
              <a:rPr lang="en-GB" noProof="0" dirty="0"/>
              <a:t>small (memory, cpu speed)</a:t>
            </a:r>
          </a:p>
          <a:p>
            <a:pPr eaLnBrk="1" hangingPunct="1">
              <a:lnSpc>
                <a:spcPct val="90000"/>
              </a:lnSpc>
              <a:defRPr/>
            </a:pPr>
            <a:endParaRPr lang="en-GB" noProof="0" dirty="0"/>
          </a:p>
          <a:p>
            <a:pPr eaLnBrk="1" hangingPunct="1">
              <a:lnSpc>
                <a:spcPct val="90000"/>
              </a:lnSpc>
              <a:defRPr/>
            </a:pPr>
            <a:r>
              <a:rPr lang="en-GB" noProof="0" dirty="0"/>
              <a:t>compilers</a:t>
            </a:r>
          </a:p>
          <a:p>
            <a:pPr eaLnBrk="1" hangingPunct="1">
              <a:lnSpc>
                <a:spcPct val="90000"/>
              </a:lnSpc>
              <a:defRPr/>
            </a:pPr>
            <a:endParaRPr lang="en-GB" noProof="0" dirty="0"/>
          </a:p>
          <a:p>
            <a:pPr eaLnBrk="1" hangingPunct="1">
              <a:lnSpc>
                <a:spcPct val="90000"/>
              </a:lnSpc>
              <a:defRPr/>
            </a:pPr>
            <a:r>
              <a:rPr lang="en-GB" noProof="0" dirty="0"/>
              <a:t>operating systems</a:t>
            </a:r>
          </a:p>
        </p:txBody>
      </p:sp>
    </p:spTree>
    <p:extLst>
      <p:ext uri="{BB962C8B-B14F-4D97-AF65-F5344CB8AC3E}">
        <p14:creationId xmlns:p14="http://schemas.microsoft.com/office/powerpoint/2010/main" val="3332811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GB" noProof="0" dirty="0"/>
              <a:t>Books</a:t>
            </a:r>
          </a:p>
        </p:txBody>
      </p:sp>
      <p:pic>
        <p:nvPicPr>
          <p:cNvPr id="1126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211" y="1524000"/>
            <a:ext cx="2662238" cy="350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268" name="Text Box 6"/>
          <p:cNvSpPr txBox="1">
            <a:spLocks noChangeArrowheads="1"/>
          </p:cNvSpPr>
          <p:nvPr/>
        </p:nvSpPr>
        <p:spPr bwMode="auto">
          <a:xfrm>
            <a:off x="1116325" y="5319584"/>
            <a:ext cx="290816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nl-NL" sz="2400" dirty="0">
                <a:latin typeface="Gill Sans Light"/>
                <a:cs typeface="Gill Sans Light"/>
              </a:rPr>
              <a:t>The </a:t>
            </a:r>
            <a:r>
              <a:rPr lang="nl-NL" altLang="ja-JP" sz="2400" dirty="0">
                <a:latin typeface="Gill Sans Light"/>
                <a:cs typeface="Gill Sans Light"/>
              </a:rPr>
              <a:t>“</a:t>
            </a:r>
            <a:r>
              <a:rPr lang="nl-NL" sz="2400" dirty="0">
                <a:latin typeface="Gill Sans Light"/>
                <a:cs typeface="Gill Sans Light"/>
              </a:rPr>
              <a:t>C Bible</a:t>
            </a:r>
            <a:r>
              <a:rPr lang="nl-NL" altLang="ja-JP" sz="2400" dirty="0">
                <a:latin typeface="Gill Sans Light"/>
                <a:cs typeface="Gill Sans Light"/>
              </a:rPr>
              <a:t>”</a:t>
            </a:r>
            <a:endParaRPr lang="en-US" sz="2400" dirty="0">
              <a:latin typeface="Gill Sans Light"/>
              <a:cs typeface="Gill Sans Light"/>
            </a:endParaRPr>
          </a:p>
          <a:p>
            <a:pPr algn="ctr" eaLnBrk="1" hangingPunct="1">
              <a:defRPr/>
            </a:pPr>
            <a:r>
              <a:rPr lang="en-US" sz="2400" dirty="0">
                <a:latin typeface="Gill Sans Light"/>
                <a:cs typeface="Gill Sans Light"/>
              </a:rPr>
              <a:t>Kernighan &amp; Ritchie</a:t>
            </a:r>
          </a:p>
        </p:txBody>
      </p:sp>
      <p:pic>
        <p:nvPicPr>
          <p:cNvPr id="2" name="Picture 1"/>
          <p:cNvPicPr>
            <a:picLocks noChangeAspect="1"/>
          </p:cNvPicPr>
          <p:nvPr/>
        </p:nvPicPr>
        <p:blipFill>
          <a:blip r:embed="rId3"/>
          <a:stretch>
            <a:fillRect/>
          </a:stretch>
        </p:blipFill>
        <p:spPr>
          <a:xfrm>
            <a:off x="5214675" y="1524000"/>
            <a:ext cx="2695538" cy="3501269"/>
          </a:xfrm>
          <a:prstGeom prst="rect">
            <a:avLst/>
          </a:prstGeom>
        </p:spPr>
      </p:pic>
      <p:sp>
        <p:nvSpPr>
          <p:cNvPr id="6" name="Text Box 6"/>
          <p:cNvSpPr txBox="1">
            <a:spLocks noChangeArrowheads="1"/>
          </p:cNvSpPr>
          <p:nvPr/>
        </p:nvSpPr>
        <p:spPr bwMode="auto">
          <a:xfrm>
            <a:off x="4999911" y="5319584"/>
            <a:ext cx="3125074"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nl-NL" sz="2400" dirty="0" err="1">
                <a:latin typeface="Gill Sans Light"/>
                <a:cs typeface="Gill Sans Light"/>
              </a:rPr>
              <a:t>Better</a:t>
            </a:r>
            <a:r>
              <a:rPr lang="nl-NL" sz="2400" dirty="0">
                <a:latin typeface="Gill Sans Light"/>
                <a:cs typeface="Gill Sans Light"/>
              </a:rPr>
              <a:t> readable and free</a:t>
            </a:r>
          </a:p>
          <a:p>
            <a:pPr algn="ctr" eaLnBrk="1" hangingPunct="1">
              <a:defRPr/>
            </a:pPr>
            <a:r>
              <a:rPr lang="nl-NL" sz="2400" dirty="0" err="1">
                <a:latin typeface="Gill Sans Light"/>
                <a:cs typeface="Gill Sans Light"/>
              </a:rPr>
              <a:t>TutorialsPoint</a:t>
            </a:r>
            <a:endParaRPr lang="nl-NL" sz="2400" dirty="0">
              <a:latin typeface="Gill Sans Light"/>
              <a:cs typeface="Gill Sans Light"/>
            </a:endParaRPr>
          </a:p>
        </p:txBody>
      </p:sp>
    </p:spTree>
    <p:extLst>
      <p:ext uri="{BB962C8B-B14F-4D97-AF65-F5344CB8AC3E}">
        <p14:creationId xmlns:p14="http://schemas.microsoft.com/office/powerpoint/2010/main" val="2749718003"/>
      </p:ext>
    </p:extLst>
  </p:cSld>
  <p:clrMapOvr>
    <a:masterClrMapping/>
  </p:clrMapOvr>
</p:sld>
</file>

<file path=ppt/theme/theme1.xml><?xml version="1.0" encoding="utf-8"?>
<a:theme xmlns:a="http://schemas.openxmlformats.org/drawingml/2006/main" name="FHICT_OI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3E434923DD2D459140C7902081AE53" ma:contentTypeVersion="0" ma:contentTypeDescription="Create a new document." ma:contentTypeScope="" ma:versionID="6396e176ce3bd6838fe36e1969b885ce">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5CDA4-E9FC-4698-AD32-ED0434EAAD62}">
  <ds:schemaRefs>
    <ds:schemaRef ds:uri="http://schemas.microsoft.com/sharepoint/v3/contenttype/forms"/>
  </ds:schemaRefs>
</ds:datastoreItem>
</file>

<file path=customXml/itemProps2.xml><?xml version="1.0" encoding="utf-8"?>
<ds:datastoreItem xmlns:ds="http://schemas.openxmlformats.org/officeDocument/2006/customXml" ds:itemID="{98543CEE-F3E8-4DA4-AB9D-C76D3F18FB3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91668B7-06B5-4DAF-BF5A-6ECABCC3C8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FHICT_OIT</Template>
  <TotalTime>3624</TotalTime>
  <Words>1312</Words>
  <Application>Microsoft Macintosh PowerPoint</Application>
  <PresentationFormat>On-screen Show (4:3)</PresentationFormat>
  <Paragraphs>231</Paragraphs>
  <Slides>22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 Unicode MS</vt:lpstr>
      <vt:lpstr>Arial</vt:lpstr>
      <vt:lpstr>Calibri</vt:lpstr>
      <vt:lpstr>Courier New</vt:lpstr>
      <vt:lpstr>Gill Sans Light</vt:lpstr>
      <vt:lpstr>Gill Sans MT</vt:lpstr>
      <vt:lpstr>FHICT_OIT</vt:lpstr>
      <vt:lpstr>Programming in C</vt:lpstr>
      <vt:lpstr>Today</vt:lpstr>
      <vt:lpstr>Organisation: lectures</vt:lpstr>
      <vt:lpstr>Deadlines...</vt:lpstr>
      <vt:lpstr>Today</vt:lpstr>
      <vt:lpstr>Programming languages</vt:lpstr>
      <vt:lpstr>C is an important language!</vt:lpstr>
      <vt:lpstr>Applications</vt:lpstr>
      <vt:lpstr>Books</vt:lpstr>
      <vt:lpstr>Today</vt:lpstr>
      <vt:lpstr>Looking back: C#</vt:lpstr>
      <vt:lpstr>And now C</vt:lpstr>
      <vt:lpstr>But what is C?</vt:lpstr>
      <vt:lpstr>But what is C?</vt:lpstr>
      <vt:lpstr>Your first C program...</vt:lpstr>
      <vt:lpstr>Comparison with C#</vt:lpstr>
      <vt:lpstr>And your other knowledge?</vt:lpstr>
      <vt:lpstr>Several files for 1 program?</vt:lpstr>
      <vt:lpstr>Function prototypes</vt:lpstr>
      <vt:lpstr>Grouping function prototypes</vt:lpstr>
      <vt:lpstr>.c and .h files</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Organisatie, include, pointers</dc:title>
  <dc:creator>Lennart</dc:creator>
  <cp:lastModifiedBy>Hurkmans,Freddy F.J.</cp:lastModifiedBy>
  <cp:revision>141</cp:revision>
  <dcterms:created xsi:type="dcterms:W3CDTF">2013-05-26T19:01:31Z</dcterms:created>
  <dcterms:modified xsi:type="dcterms:W3CDTF">2020-02-07T09:25:42Z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0x010100293E434923DD2D459140C7902081AE53</vt:lpwstr>
  </property>
</Properties>
</file>